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74" r:id="rId3"/>
    <p:sldId id="281" r:id="rId4"/>
    <p:sldId id="263" r:id="rId5"/>
    <p:sldId id="264" r:id="rId6"/>
    <p:sldId id="267" r:id="rId7"/>
    <p:sldId id="268" r:id="rId8"/>
    <p:sldId id="269" r:id="rId9"/>
    <p:sldId id="270" r:id="rId10"/>
    <p:sldId id="278" r:id="rId11"/>
    <p:sldId id="272" r:id="rId12"/>
    <p:sldId id="273" r:id="rId13"/>
    <p:sldId id="277" r:id="rId14"/>
    <p:sldId id="279" r:id="rId15"/>
    <p:sldId id="280" r:id="rId16"/>
  </p:sldIdLst>
  <p:sldSz cx="7380288" cy="10261600"/>
  <p:notesSz cx="6858000" cy="9144000"/>
  <p:defaultTextStyle>
    <a:defPPr>
      <a:defRPr lang="ru-RU"/>
    </a:defPPr>
    <a:lvl1pPr marL="0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2E825A"/>
    <a:srgbClr val="2CF43F"/>
    <a:srgbClr val="6264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5956" autoAdjust="0"/>
    <p:restoredTop sz="94660"/>
  </p:normalViewPr>
  <p:slideViewPr>
    <p:cSldViewPr>
      <p:cViewPr varScale="1">
        <p:scale>
          <a:sx n="44" d="100"/>
          <a:sy n="44" d="100"/>
        </p:scale>
        <p:origin x="-2202" y="-96"/>
      </p:cViewPr>
      <p:guideLst>
        <p:guide orient="horz" pos="3233"/>
        <p:guide pos="23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7C208-EAAD-4EC9-BD79-A8A55FD2EC3C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685800"/>
            <a:ext cx="24669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2BDE8-3C64-4866-97D8-2DA358367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083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225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3532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574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574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574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574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574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574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522" y="3187749"/>
            <a:ext cx="6273245" cy="219959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7043" y="5814907"/>
            <a:ext cx="5166202" cy="26224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50709" y="410940"/>
            <a:ext cx="1660565" cy="87556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69015" y="410940"/>
            <a:ext cx="4858689" cy="87556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992" y="6594030"/>
            <a:ext cx="6273245" cy="203806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2992" y="4349306"/>
            <a:ext cx="6273245" cy="224472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0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9015" y="2394375"/>
            <a:ext cx="3259627" cy="677218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51647" y="2394375"/>
            <a:ext cx="3259627" cy="677218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015" y="2296984"/>
            <a:ext cx="3260909" cy="95727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9015" y="3254258"/>
            <a:ext cx="3260909" cy="591229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49084" y="2296984"/>
            <a:ext cx="3262190" cy="95727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49084" y="3254258"/>
            <a:ext cx="3262190" cy="591229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4" y="408565"/>
            <a:ext cx="2428064" cy="173877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85488" y="408566"/>
            <a:ext cx="4125786" cy="875799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9014" y="2147336"/>
            <a:ext cx="2428064" cy="7019221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588" y="7183121"/>
            <a:ext cx="4428173" cy="84800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46588" y="916893"/>
            <a:ext cx="4428173" cy="6156960"/>
          </a:xfrm>
        </p:spPr>
        <p:txBody>
          <a:bodyPr/>
          <a:lstStyle>
            <a:lvl1pPr marL="0" indent="0">
              <a:buNone/>
              <a:defRPr sz="3500"/>
            </a:lvl1pPr>
            <a:lvl2pPr marL="504017" indent="0">
              <a:buNone/>
              <a:defRPr sz="3100"/>
            </a:lvl2pPr>
            <a:lvl3pPr marL="1008035" indent="0">
              <a:buNone/>
              <a:defRPr sz="2600"/>
            </a:lvl3pPr>
            <a:lvl4pPr marL="1512052" indent="0">
              <a:buNone/>
              <a:defRPr sz="2200"/>
            </a:lvl4pPr>
            <a:lvl5pPr marL="2016069" indent="0">
              <a:buNone/>
              <a:defRPr sz="2200"/>
            </a:lvl5pPr>
            <a:lvl6pPr marL="2520086" indent="0">
              <a:buNone/>
              <a:defRPr sz="2200"/>
            </a:lvl6pPr>
            <a:lvl7pPr marL="3024104" indent="0">
              <a:buNone/>
              <a:defRPr sz="2200"/>
            </a:lvl7pPr>
            <a:lvl8pPr marL="3528121" indent="0">
              <a:buNone/>
              <a:defRPr sz="2200"/>
            </a:lvl8pPr>
            <a:lvl9pPr marL="4032138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46588" y="8031128"/>
            <a:ext cx="4428173" cy="1204312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5" y="410940"/>
            <a:ext cx="6642259" cy="1710267"/>
          </a:xfrm>
          <a:prstGeom prst="rect">
            <a:avLst/>
          </a:prstGeom>
        </p:spPr>
        <p:txBody>
          <a:bodyPr vert="horz" lIns="100803" tIns="50402" rIns="100803" bIns="5040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015" y="2394375"/>
            <a:ext cx="6642259" cy="6772182"/>
          </a:xfrm>
          <a:prstGeom prst="rect">
            <a:avLst/>
          </a:prstGeom>
        </p:spPr>
        <p:txBody>
          <a:bodyPr vert="horz" lIns="100803" tIns="50402" rIns="100803" bIns="5040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69015" y="9510984"/>
            <a:ext cx="1722067" cy="546335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21599" y="9510984"/>
            <a:ext cx="2337091" cy="546335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289207" y="9510984"/>
            <a:ext cx="1722067" cy="546335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03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13" indent="-378013" algn="l" defTabSz="1008035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28" indent="-315011" algn="l" defTabSz="1008035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26073" y="1408802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5" y="162248"/>
            <a:ext cx="6705505" cy="878497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ДИДАКТИЧЕСКИЕ МАТЕРИАЛЫ ДЛЯ РАЗВИТИЯ ЭКОНОМИЧЕСКОГО МЫШЛЕНИЯ У ДЕТЕЙ СРЕДНЕГО ШКОЛЬНОГО ВОЗРАСТА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СОСТАВИЛ: АЛТУХОВА </a:t>
            </a:r>
            <a:r>
              <a:rPr lang="ru-RU" sz="2000" b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ЕЛЕНА ВАЛЕРЬЕВНА</a:t>
            </a:r>
            <a:br>
              <a:rPr lang="ru-RU" sz="2000" b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ВОСПИТАТЕЛЬ МКОУ «ДЕТСКИЙ ДОМ №6»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</a:b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05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ЭКОНОМИЧЕСКИЕ ПОСЛОВИЦЫ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776" y="2136299"/>
            <a:ext cx="6480720" cy="843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 ДЕНЬГАХ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Деньги — не голова: наживное дело.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Деньги — что вода: пришли и ушли, только и видели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Доход не живет! без хлопот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Каждый час простоя — река убытку.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От 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прибыли голова не болит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Получишь доход — явится и расход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Прибылью хвались, а убыли стерегись.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Чужие деньги считать — не разбогатеть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Денежка без ног, весь свет обойдет.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Деньги — гости: то нет, то горсти.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Деньги счетом крепки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Горе деньги нажить, а с деньгами и дураку можно жить.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Деньги — что пух: только дунь на них и нет.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Добр Мартын, коли есть алтын; худ Роман, коли пуст карман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Не деньги нас наживают, а мы их.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Через золото слезы льют.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Копеечка к копеечке — рубль набегает.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Копейка рубль бережет.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Копейка обоз гонит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У него деньги куры не клюют.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И дешево, и сердито.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Щиплет </a:t>
            </a:r>
            <a:r>
              <a:rPr lang="ru-RU" sz="1800" b="1" dirty="0" err="1">
                <a:solidFill>
                  <a:schemeClr val="bg1"/>
                </a:solidFill>
                <a:latin typeface="Comic Sans MS" pitchFamily="66" charset="0"/>
              </a:rPr>
              <a:t>Федосья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чужие колосья, а прибыли нет.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Лишняя денежка карману не в тягость.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У денег глаз нет.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1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1792" y="234256"/>
            <a:ext cx="6264696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Хлебу — мера, слову — вера, деньгам — счет.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Денежки счет любят.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Лежащий товар не кормит.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Злато не говорит, зато много творит.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Кто копейку не щадит, тому рубль ни почем.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Деньги — дело наживное.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Здоров буду и денег добуду.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Не доходом разживаются, а расходом.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Денежки круглые — весь век катятся.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Деньги не в деньгах, а в делах.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Копейку сберег — рубль получил, рубль сберег — капитал нажил.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Время — деньги.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Не в деньгах счастье.</a:t>
            </a:r>
          </a:p>
          <a:p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         </a:t>
            </a:r>
            <a:endParaRPr lang="ru-RU" sz="1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 КУПЛЕ-ПРОДАЖЕ, ТОВАРЕ</a:t>
            </a:r>
            <a:endParaRPr lang="ru-RU" sz="1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Купишь — платишь, продашь — плачешь. Наследство — ни дар, ни купля.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На торгу два дурака: один дешево дает, другой дорого просит.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Не купля учит — продажа.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Куплей да продажей торг стоит.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Торгуешь — хаешь, купишь — похвалишь.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Хороший товар не залежится.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Лежачий товар не кормит.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На что спрос, на то и цена.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Торговля — кого выручит, а кого выучит.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Дешево покупается — недолго носится.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Кота в мешке покупать нельзя.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Товар лицом продается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Чего мало, то дорого, чего много, то дешево.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Товарами лавка красится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Базар цену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скажет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ru-RU" sz="1800" dirty="0"/>
          </a:p>
          <a:p>
            <a:r>
              <a:rPr lang="ru-RU" sz="1800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1952" y="594296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5528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1792" y="234256"/>
            <a:ext cx="62646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Мало в привозе — много в запросе.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Прибыль с убытками на одних санях едут.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Без хозяина товар плачет.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Что продается и покупается — товаром называется.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Имеешь товар — будут деньги.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Лишний рубль на рекламу отдашь — товар выгодно продашь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ru-RU" sz="18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 </a:t>
            </a:r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БЕРЕЖЛИВОСТИ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Бережливость лучше богатства.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Запасливый нужды не терпит.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Из грошей рубли вырастают.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Не деньги богатство — бережливость да разум.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Собирай монеты медные — пригодятся в дни бедные.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Бережливая вещь два века живет.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Без копейки рубля нет.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Бережливость лучше прибытка.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Запас человека не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портит.</a:t>
            </a:r>
            <a:endParaRPr lang="ru-RU" sz="1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1952" y="594296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7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ОТВЕТЫ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776" y="2136299"/>
            <a:ext cx="648072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ТОВАР ИЛИ УСЛУГА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Услуга.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3. Труд.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4. Выбор.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2. 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С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емья.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5. Товар.</a:t>
            </a:r>
          </a:p>
          <a:p>
            <a:endParaRPr lang="ru-RU" sz="1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ПОТРЕБНОСТИ</a:t>
            </a: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вертикали: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Экономика.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Ресурсы.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Игра.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Лекарства.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Потребность.</a:t>
            </a: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горизонтали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6. Ограниченность.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endParaRPr lang="ru-RU" sz="1800" b="1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776" y="234256"/>
            <a:ext cx="6696744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ДЛЯ ЧЕГО НУЖНЫ ДЕНЬГИ</a:t>
            </a:r>
            <a:endParaRPr lang="ru-RU" sz="1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Богатство.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2. Деньги.</a:t>
            </a: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 Товар.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4. Алтын.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5. Грош.</a:t>
            </a:r>
          </a:p>
          <a:p>
            <a:endParaRPr lang="ru-RU" sz="1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ДОХОДЫ СЕМЬИ</a:t>
            </a: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вертикали: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Пособие.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Аренда.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Деньги.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Рента.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Сдельная.</a:t>
            </a: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горизонтали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6. Собственность.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7. Пенсия.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ТОРГОВЛЯ</a:t>
            </a: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Потребность.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Рынок.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Магазин.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Товар.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Продавец</a:t>
            </a:r>
          </a:p>
          <a:p>
            <a:pPr marL="342900" indent="-342900"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Покупатель.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Торговля.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2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792" y="410941"/>
            <a:ext cx="6489482" cy="140749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ЛИТЕРАТУРА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776" y="2136299"/>
            <a:ext cx="64807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1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 Воронина, М.М. Дидактические материалы к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занятиям по экономике в начальной школе: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занимательные задания и упражнения;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познавательные истории.-Волгоград: Учитель,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2012.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ru-RU" sz="1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/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2. Заиченко, Н.А. Опорный конспект школьника по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экономике: Пособие для учителя.- 4-е изд.-М.: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Вита-Пресс, 2006.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 Савицкая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, Е.В. Уроки экономики в школе: В 2 кн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algn="just"/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 Кн.1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. Пособие для учителя.- 3-е изд.-М.: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Вита-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Пресс</a:t>
            </a:r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, 2000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4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. Фирсов, Е.Г. Экономика. Интеллектуальные игры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для школьников.- Ярославль: Академия развития,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  1998.</a:t>
            </a:r>
          </a:p>
          <a:p>
            <a:pPr algn="just"/>
            <a:endParaRPr lang="ru-RU" sz="1800" b="1" dirty="0" smtClean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18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26073" y="1408802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5" y="410940"/>
            <a:ext cx="6642259" cy="918435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ДИДАКТИЧЕСКИЕ МАТЕРИАЛЫ ДЛЯ РАЗВИТИЯ ЭКОНОМИЧЕСКОГО МЫШЛЕНИЯ ДЕТЕЙ СРЕДНЕГО ШКОЛЬНОГО ВОЗРАСТА.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ПРЕДСТАВЛЕНЫ ЭКОНОМИЧЕСКИЕ КРОССВОРДЫ И ПОСЛОВИЦЫ.  РАБОТА С ЭТИМ МАТЕРИАЛОМ СПОСОБСТВУЕТ РАЗВИТИЮ У ДЕТЕЙ ЭКОНОМИЧЕСКОГО МЫШЛЕНИЯ, ВООБРАЖЕНИЯ, САМОСТОЯТЕЛЬНОСТИ. </a:t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МАТЕРИАЛ БУДЕТ ПОЛЕЗЕН ПЕДАГОГАМ ДЛЯ ПРОВЕДЕНИЯ КОРРЕКЦИОННО-РАЗВИВАЮЩИХ ЗАНЯТИЙ, ВОСПИТАТЕЛЬСКИХ ЧАСОВ.</a:t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ГЛАВНАЯ ЦЕЛЬ – ОРГАНИЗАЦИЯ САМОСТОЯТЕЛЬНОЙ ПРАКТИЧЕСКОЙ РАБОТЫ ДЕТЕЙ  НА ОСНОВЕ КРОССВОРДОВ. ЭТИ ЗАДАНИЯ ПОЗВОЛЯЮТ ПРОВЕРИТЬ СТЕПЕНЬ УСВОЕНИЯ МАТЕРИАЛА, РАЗВИВАЮТ НАВЫКИ И УМЕНИЯ, НЕОБХОДИМЫЕ ДЛЯ УСПЕШНОЙ АДАПТАЦИИ В РЫНОЧНОЙ СРЕДЕ.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68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26073" y="1408802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8424" y="45028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СОДЕРЖАНИЕ</a:t>
            </a:r>
          </a:p>
          <a:p>
            <a:pPr algn="ctr"/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737816" y="1602408"/>
            <a:ext cx="66424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/>
              <a:t>КРОССВОРД «ТОВАР ИЛИ УСЛУГА».</a:t>
            </a:r>
          </a:p>
          <a:p>
            <a:pPr marL="457200" indent="-457200">
              <a:buFontTx/>
              <a:buAutoNum type="arabicPeriod"/>
            </a:pPr>
            <a:r>
              <a:rPr lang="ru-RU" sz="2800" b="1" dirty="0"/>
              <a:t>КРОССВОРД </a:t>
            </a:r>
            <a:r>
              <a:rPr lang="ru-RU" sz="2800" b="1" dirty="0" smtClean="0"/>
              <a:t>«ПОТРЕБНОСТИ».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marL="457200" indent="-457200">
              <a:buFontTx/>
              <a:buAutoNum type="arabicPeriod"/>
            </a:pPr>
            <a:r>
              <a:rPr lang="ru-RU" sz="2800" b="1" dirty="0" smtClean="0"/>
              <a:t>КРОССВОРД «ДЛЯ ЧЕГО НУЖНЫ ДЕНЬГИ».</a:t>
            </a:r>
          </a:p>
          <a:p>
            <a:pPr marL="457200" indent="-457200">
              <a:buFontTx/>
              <a:buAutoNum type="arabicPeriod"/>
            </a:pPr>
            <a:r>
              <a:rPr lang="ru-RU" sz="2800" b="1" dirty="0"/>
              <a:t>КРОССВОРД </a:t>
            </a:r>
            <a:r>
              <a:rPr lang="ru-RU" sz="2800" b="1" dirty="0" smtClean="0"/>
              <a:t>«ДОХОДЫ СЕМЬИ»</a:t>
            </a:r>
          </a:p>
          <a:p>
            <a:pPr marL="457200" indent="-457200">
              <a:buFontTx/>
              <a:buAutoNum type="arabicPeriod"/>
            </a:pPr>
            <a:r>
              <a:rPr lang="ru-RU" sz="2800" b="1" dirty="0"/>
              <a:t>КРОССВОРД </a:t>
            </a:r>
            <a:r>
              <a:rPr lang="ru-RU" sz="2800" b="1" dirty="0" smtClean="0"/>
              <a:t>«ТОРГОВЛЯ».</a:t>
            </a:r>
          </a:p>
          <a:p>
            <a:pPr marL="457200" indent="-457200">
              <a:buFontTx/>
              <a:buAutoNum type="arabicPeriod"/>
            </a:pPr>
            <a:r>
              <a:rPr lang="ru-RU" sz="2800" b="1" dirty="0" smtClean="0"/>
              <a:t>ЭКОНОМИЧЕСКИЕ ПОСЛОВИЦЫ</a:t>
            </a:r>
          </a:p>
          <a:p>
            <a:pPr marL="457200" indent="-457200">
              <a:buFontTx/>
              <a:buAutoNum type="arabicPeriod"/>
            </a:pPr>
            <a:r>
              <a:rPr lang="ru-RU" sz="2800" b="1" dirty="0" smtClean="0"/>
              <a:t>ОТВЕТЫ</a:t>
            </a:r>
          </a:p>
          <a:p>
            <a:pPr marL="457200" indent="-457200">
              <a:buFontTx/>
              <a:buAutoNum type="arabicPeriod"/>
            </a:pPr>
            <a:r>
              <a:rPr lang="ru-RU" sz="2800" b="1" dirty="0" smtClean="0"/>
              <a:t>ЛИТЕРАТУРА</a:t>
            </a:r>
          </a:p>
          <a:p>
            <a:pPr marL="457200" indent="-457200">
              <a:buFontTx/>
              <a:buAutoNum type="arabicPeriod"/>
            </a:pPr>
            <a:endParaRPr lang="ru-RU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  <a:p>
            <a:pPr marL="457200" indent="-457200">
              <a:buFontTx/>
              <a:buAutoNum type="arabicPeriod"/>
            </a:pPr>
            <a:endParaRPr lang="ru-RU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  <a:p>
            <a:pPr marL="457200" indent="-457200">
              <a:buFontTx/>
              <a:buAutoNum type="arabicPeriod"/>
            </a:pPr>
            <a:endParaRPr lang="ru-RU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648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76917" y="1330996"/>
            <a:ext cx="10362389" cy="751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2721242"/>
              </p:ext>
            </p:extLst>
          </p:nvPr>
        </p:nvGraphicFramePr>
        <p:xfrm>
          <a:off x="1313882" y="1497297"/>
          <a:ext cx="4896541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5140"/>
                <a:gridCol w="445140"/>
                <a:gridCol w="445140"/>
                <a:gridCol w="445140"/>
                <a:gridCol w="445140"/>
                <a:gridCol w="445140"/>
                <a:gridCol w="385141"/>
                <a:gridCol w="505140"/>
                <a:gridCol w="445140"/>
                <a:gridCol w="445140"/>
                <a:gridCol w="445140"/>
              </a:tblGrid>
              <a:tr h="379720">
                <a:tc rowSpan="3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4" gridSpan="2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7972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7972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720">
                <a:tc gridSpan="2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972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720"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4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72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72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72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2010721"/>
              </p:ext>
            </p:extLst>
          </p:nvPr>
        </p:nvGraphicFramePr>
        <p:xfrm>
          <a:off x="9298546" y="4713668"/>
          <a:ext cx="208280" cy="39624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3760" y="666304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ТОВАР ИЛИ УСЛУГА</a:t>
            </a:r>
            <a:endParaRPr lang="ru-RU" sz="48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24" y="5850880"/>
            <a:ext cx="41764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1.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Работа по обслуживанию человека.</a:t>
            </a:r>
          </a:p>
          <a:p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3.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Целесообразная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деятельность людей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4. Действия по отбору решения из множества возможных вариантов.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2. Группа людей, являющиеся родственниками, проживающими вместе.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5. Продукт труда, способный удовлетворять человеческую потребность.</a:t>
            </a:r>
            <a:endParaRPr lang="ru-RU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3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5" y="1"/>
            <a:ext cx="6561489" cy="145839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ПОТРЕБНОСТИ 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0289012"/>
              </p:ext>
            </p:extLst>
          </p:nvPr>
        </p:nvGraphicFramePr>
        <p:xfrm>
          <a:off x="881831" y="1098352"/>
          <a:ext cx="6192690" cy="515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  <a:gridCol w="412846"/>
              </a:tblGrid>
              <a:tr h="385162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3"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385162"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7"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8"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8"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 gridSpan="4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rowSpan="2"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3" gridSpan="5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85162">
                <a:tc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610024" y="6354936"/>
            <a:ext cx="44377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1. Хозяйственная деятельность общества.</a:t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2. Они бывают природные и экономические.</a:t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3. Любимое занятие детей.</a:t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4. Потребность человека , который заболел.</a:t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5. Нужда в чём  - либо.</a:t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6. Редкость ресурсов.</a:t>
            </a:r>
            <a:br>
              <a:rPr lang="ru-RU" dirty="0">
                <a:solidFill>
                  <a:schemeClr val="bg1"/>
                </a:solidFill>
                <a:latin typeface="Comic Sans MS" pitchFamily="66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839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ДЛЯ ЧЕГО НУЖНЫ ДЕНЬГИ?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3590331"/>
              </p:ext>
            </p:extLst>
          </p:nvPr>
        </p:nvGraphicFramePr>
        <p:xfrm>
          <a:off x="1457896" y="2313856"/>
          <a:ext cx="4920190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2019"/>
                <a:gridCol w="492019"/>
                <a:gridCol w="492019"/>
                <a:gridCol w="492019"/>
                <a:gridCol w="492019"/>
                <a:gridCol w="492019"/>
                <a:gridCol w="492019"/>
                <a:gridCol w="492019"/>
                <a:gridCol w="492019"/>
                <a:gridCol w="492019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9548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86088" y="6786984"/>
            <a:ext cx="42579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 горизонтали: 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1. Изобилие у человека имущества и денег.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2. Определяют цену товара.</a:t>
            </a:r>
          </a:p>
          <a:p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3.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Любая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вещь, которая участвует в свободном обмене на другие вещи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Старинная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русская мелкая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монета.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5. Монета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различных стран и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времён.</a:t>
            </a:r>
            <a:endParaRPr lang="ru-RU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49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08807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5" y="410941"/>
            <a:ext cx="6633497" cy="111946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ДОХОДЫ СЕМЬИ 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9700262"/>
              </p:ext>
            </p:extLst>
          </p:nvPr>
        </p:nvGraphicFramePr>
        <p:xfrm>
          <a:off x="1169864" y="1386384"/>
          <a:ext cx="4920188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  <a:gridCol w="35144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26048" y="5706864"/>
            <a:ext cx="43924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 вертикали: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Денежная помощь государства на ребёнка.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Временное пользование чужой собственностью за плату.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Специфический товар, который выражает стоимость других товаров.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Плата за пользование чужим имуществом.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Это </a:t>
            </a:r>
            <a:r>
              <a:rPr lang="ru-RU" sz="1600" dirty="0">
                <a:solidFill>
                  <a:schemeClr val="bg1"/>
                </a:solidFill>
                <a:latin typeface="Comic Sans MS" pitchFamily="66" charset="0"/>
              </a:rPr>
              <a:t>форма оплаты труда наёмного работника, при которой заработок зависит от количества произведённых им единиц </a:t>
            </a: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продукции.</a:t>
            </a:r>
          </a:p>
          <a:p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  <a:r>
              <a:rPr lang="ru-RU" sz="16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600" dirty="0">
                <a:solidFill>
                  <a:schemeClr val="bg1"/>
                </a:solidFill>
                <a:latin typeface="Comic Sans MS" pitchFamily="66" charset="0"/>
              </a:rPr>
              <a:t>6. Имущество находящееся во владении.</a:t>
            </a:r>
            <a:br>
              <a:rPr lang="ru-RU" sz="16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600" dirty="0">
                <a:solidFill>
                  <a:schemeClr val="bg1"/>
                </a:solidFill>
                <a:latin typeface="Comic Sans MS" pitchFamily="66" charset="0"/>
              </a:rPr>
              <a:t>7. Государственная денежная помощь </a:t>
            </a: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    пожилым </a:t>
            </a:r>
            <a:r>
              <a:rPr lang="ru-RU" sz="1600" dirty="0">
                <a:solidFill>
                  <a:schemeClr val="bg1"/>
                </a:solidFill>
                <a:latin typeface="Comic Sans MS" pitchFamily="66" charset="0"/>
              </a:rPr>
              <a:t>людям.</a:t>
            </a:r>
            <a:br>
              <a:rPr lang="ru-RU" sz="1600" dirty="0">
                <a:solidFill>
                  <a:schemeClr val="bg1"/>
                </a:solidFill>
                <a:latin typeface="Comic Sans MS" pitchFamily="66" charset="0"/>
              </a:rPr>
            </a:b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1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649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78751" y="1412827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ТОРГОВЛЯ 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050408"/>
              </p:ext>
            </p:extLst>
          </p:nvPr>
        </p:nvGraphicFramePr>
        <p:xfrm>
          <a:off x="1025847" y="1527657"/>
          <a:ext cx="5760639" cy="554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0071"/>
                <a:gridCol w="640071"/>
                <a:gridCol w="640071"/>
                <a:gridCol w="640071"/>
                <a:gridCol w="640071"/>
                <a:gridCol w="640071"/>
                <a:gridCol w="640071"/>
                <a:gridCol w="640071"/>
                <a:gridCol w="640071"/>
              </a:tblGrid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92833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1495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641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ost-3-130484139555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56" b="4299"/>
          <a:stretch/>
        </p:blipFill>
        <p:spPr bwMode="auto">
          <a:xfrm rot="5400000">
            <a:off x="-1472509" y="1408805"/>
            <a:ext cx="10261603" cy="74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015" y="234256"/>
            <a:ext cx="6642259" cy="3096345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По вертикали: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1.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Желание, потребность человека.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Место встречи продавцов и покупателей.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3.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Место, где можно приобрести товар по определённой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  цене.   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4. Продукт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труда, произведённый для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продажи.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5. Это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человек или организация, которая продаёт товар или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   услугу.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6. Приобретатель товара.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По горизонтали: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7. Движение товаров из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сферы производства в сферу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 потребления.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>
                <a:solidFill>
                  <a:schemeClr val="bg1"/>
                </a:solidFill>
                <a:latin typeface="Comic Sans MS" pitchFamily="66" charset="0"/>
              </a:rPr>
            </a:br>
            <a:endParaRPr lang="ru-RU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75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1006</Words>
  <Application>Microsoft Office PowerPoint</Application>
  <PresentationFormat>Произвольный</PresentationFormat>
  <Paragraphs>219</Paragraphs>
  <Slides>15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ДИДАКТИЧЕСКИЕ МАТЕРИАЛЫ ДЛЯ РАЗВИТИЯ ЭКОНОМИЧЕСКОГО МЫШЛЕНИЯ У ДЕТЕЙ СРЕДНЕГО ШКОЛЬНОГО ВОЗРАСТА СОСТАВИЛ: АЛТУХОВА ЕЛЕНА ВАЛЕРЬЕВНА ВОСПИТАТЕЛЬ МКОУ «ДЕТСКИЙ ДОМ №6» </vt:lpstr>
      <vt:lpstr>ДИДАКТИЧЕСКИЕ МАТЕРИАЛЫ ДЛЯ РАЗВИТИЯ ЭКОНОМИЧЕСКОГО МЫШЛЕНИЯ ДЕТЕЙ СРЕДНЕГО ШКОЛЬНОГО ВОЗРАСТА.  ПРЕДСТАВЛЕНЫ ЭКОНОМИЧЕСКИЕ КРОССВОРДЫ И ПОСЛОВИЦЫ.  РАБОТА С ЭТИМ МАТЕРИАЛОМ СПОСОБСТВУЕТ РАЗВИТИЮ У ДЕТЕЙ ЭКОНОМИЧЕСКОГО МЫШЛЕНИЯ, ВООБРАЖЕНИЯ, САМОСТОЯТЕЛЬНОСТИ.  МАТЕРИАЛ БУДЕТ ПОЛЕЗЕН ПЕДАГОГАМ ДЛЯ ПРОВЕДЕНИЯ КОРРЕКЦИОННО-РАЗВИВАЮЩИХ ЗАНЯТИЙ, ВОСПИТАТЕЛЬСКИХ ЧАСОВ. ГЛАВНАЯ ЦЕЛЬ – ОРГАНИЗАЦИЯ САМОСТОЯТЕЛЬНОЙ ПРАКТИЧЕСКОЙ РАБОТЫ ДЕТЕЙ  НА ОСНОВЕ КРОССВОРДОВ. ЭТИ ЗАДАНИЯ ПОЗВОЛЯЮТ ПРОВЕРИТЬ СТЕПЕНЬ УСВОЕНИЯ МАТЕРИАЛА, РАЗВИВАЮТ НАВЫКИ И УМЕНИЯ, НЕОБХОДИМЫЕ ДЛЯ УСПЕШНОЙ АДАПТАЦИИ В РЫНОЧНОЙ СРЕДЕ.</vt:lpstr>
      <vt:lpstr>Слайд 3</vt:lpstr>
      <vt:lpstr> </vt:lpstr>
      <vt:lpstr>ПОТРЕБНОСТИ </vt:lpstr>
      <vt:lpstr>ДЛЯ ЧЕГО НУЖНЫ ДЕНЬГИ?</vt:lpstr>
      <vt:lpstr>ДОХОДЫ СЕМЬИ </vt:lpstr>
      <vt:lpstr>ТОРГОВЛЯ </vt:lpstr>
      <vt:lpstr>По вертикали: 1. Желание, потребность человека. 2. Место встречи продавцов и покупателей. 3. Место, где можно приобрести товар по определённой     цене.    4. Продукт труда, произведённый для продажи. 5. Это человек или организация, которая продаёт товар или       услугу. 6. Приобретатель товара. По горизонтали: 7. Движение товаров из сферы производства в сферу     потребления. </vt:lpstr>
      <vt:lpstr>ЭКОНОМИЧЕСКИЕ ПОСЛОВИЦЫ</vt:lpstr>
      <vt:lpstr>Слайд 11</vt:lpstr>
      <vt:lpstr>Слайд 12</vt:lpstr>
      <vt:lpstr>ОТВЕТЫ</vt:lpstr>
      <vt:lpstr>Слайд 14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Центральную городскую библиотеку</dc:title>
  <dc:creator>User</dc:creator>
  <cp:lastModifiedBy>Ёля</cp:lastModifiedBy>
  <cp:revision>70</cp:revision>
  <cp:lastPrinted>2012-09-25T10:48:10Z</cp:lastPrinted>
  <dcterms:created xsi:type="dcterms:W3CDTF">2012-01-14T09:58:33Z</dcterms:created>
  <dcterms:modified xsi:type="dcterms:W3CDTF">2012-10-22T10:24:46Z</dcterms:modified>
</cp:coreProperties>
</file>