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61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634CB-DB04-43A1-8DFB-5118A26CB6CF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F55DC-6627-4EED-B40B-7C9CAF77CC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7117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F55DC-6627-4EED-B40B-7C9CAF77CC9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79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-i-f.livejournal.com/3591016.html" TargetMode="External"/><Relationship Id="rId2" Type="http://schemas.openxmlformats.org/officeDocument/2006/relationships/hyperlink" Target="http://rssnews.org.ua/frame?url=http://mindhobby.com/tiger-fact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tigromania.ru/tags/%D1%EA%E0%E7%EA%E0/" TargetMode="External"/><Relationship Id="rId5" Type="http://schemas.openxmlformats.org/officeDocument/2006/relationships/hyperlink" Target="http://open.az/novosti/raznye/53202-interesnoe-o-tigrakh..html" TargetMode="External"/><Relationship Id="rId4" Type="http://schemas.openxmlformats.org/officeDocument/2006/relationships/hyperlink" Target="http://allnet.ezar.ru/fact/nature/78-15-faktov-o-tigrah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24944"/>
            <a:ext cx="8686800" cy="1686049"/>
          </a:xfrm>
        </p:spPr>
        <p:txBody>
          <a:bodyPr/>
          <a:lstStyle/>
          <a:p>
            <a:r>
              <a:rPr lang="ru-RU" sz="6000" b="1" dirty="0" smtClean="0"/>
              <a:t>Просто удивительная кошка…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8001000" cy="42860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Бобкова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Т.А. ,  ФГКОУ «Уссурийское СВУ МО РФ»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bankirsha.com/files/pic/n_clip_image0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1760580" cy="176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xn--80abd1cjdoc.xn--p1ai/wp-content/uploads/2012-04-25/god-tigra-2010_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0444" y="46703"/>
            <a:ext cx="1761529" cy="176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f/fd/1_Rubel_Amur_tiger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5265" y="188640"/>
            <a:ext cx="1757015" cy="175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irstcoincompany.com/image/cache/data/perth_mint/_NewCoins0612/Tiger/PM-C-S-TGR-12-01-e-900x90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60369"/>
            <a:ext cx="1888474" cy="181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monetarium.ru/themostunusualcoins/zodiac/chinese/21307_Lunar_tiger_big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7646" y="686460"/>
            <a:ext cx="1787619" cy="178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9514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1"/>
            <a:ext cx="8640960" cy="4392487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На коротких дистанциях </a:t>
            </a:r>
            <a:r>
              <a:rPr lang="ru-RU" sz="2000" dirty="0" smtClean="0">
                <a:solidFill>
                  <a:schemeClr val="tx1"/>
                </a:solidFill>
              </a:rPr>
              <a:t>тигр может </a:t>
            </a:r>
            <a:r>
              <a:rPr lang="ru-RU" sz="2000" dirty="0">
                <a:solidFill>
                  <a:schemeClr val="tx1"/>
                </a:solidFill>
              </a:rPr>
              <a:t>бежать со скоростью до 60 км/ч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Тигр способен перепрыгнуть препятствие длиной до 6 </a:t>
            </a:r>
            <a:r>
              <a:rPr lang="ru-RU" sz="2000" dirty="0" smtClean="0">
                <a:solidFill>
                  <a:schemeClr val="tx1"/>
                </a:solidFill>
              </a:rPr>
              <a:t>м, </a:t>
            </a:r>
            <a:r>
              <a:rPr lang="ru-RU" sz="2000" dirty="0">
                <a:solidFill>
                  <a:schemeClr val="tx1"/>
                </a:solidFill>
              </a:rPr>
              <a:t>а также прыгнуть до 5 </a:t>
            </a:r>
            <a:r>
              <a:rPr lang="ru-RU" sz="2000" dirty="0" smtClean="0">
                <a:solidFill>
                  <a:schemeClr val="tx1"/>
                </a:solidFill>
              </a:rPr>
              <a:t>м </a:t>
            </a:r>
            <a:r>
              <a:rPr lang="ru-RU" sz="2000" dirty="0">
                <a:solidFill>
                  <a:schemeClr val="tx1"/>
                </a:solidFill>
              </a:rPr>
              <a:t>в высоту. </a:t>
            </a:r>
            <a:r>
              <a:rPr lang="ru-RU" sz="2000" dirty="0" smtClean="0">
                <a:solidFill>
                  <a:schemeClr val="tx1"/>
                </a:solidFill>
              </a:rPr>
              <a:t>Лапы </a:t>
            </a:r>
            <a:r>
              <a:rPr lang="ru-RU" sz="2000" dirty="0">
                <a:solidFill>
                  <a:schemeClr val="tx1"/>
                </a:solidFill>
              </a:rPr>
              <a:t>настолько сильны, что иногда тигр остается стоять </a:t>
            </a:r>
            <a:r>
              <a:rPr lang="ru-RU" sz="2000" dirty="0" smtClean="0">
                <a:solidFill>
                  <a:schemeClr val="tx1"/>
                </a:solidFill>
              </a:rPr>
              <a:t>даже будучи </a:t>
            </a:r>
            <a:r>
              <a:rPr lang="ru-RU" sz="2000" dirty="0">
                <a:solidFill>
                  <a:schemeClr val="tx1"/>
                </a:solidFill>
              </a:rPr>
              <a:t>мертвым.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Только </a:t>
            </a:r>
            <a:r>
              <a:rPr lang="ru-RU" sz="2000" b="1" dirty="0" smtClean="0">
                <a:solidFill>
                  <a:schemeClr val="tx1"/>
                </a:solidFill>
              </a:rPr>
              <a:t>1 </a:t>
            </a:r>
            <a:r>
              <a:rPr lang="ru-RU" sz="2000" b="1" dirty="0">
                <a:solidFill>
                  <a:schemeClr val="tx1"/>
                </a:solidFill>
              </a:rPr>
              <a:t>из </a:t>
            </a:r>
            <a:r>
              <a:rPr lang="ru-RU" sz="2000" b="1" dirty="0" smtClean="0">
                <a:solidFill>
                  <a:schemeClr val="tx1"/>
                </a:solidFill>
              </a:rPr>
              <a:t>10 </a:t>
            </a:r>
            <a:r>
              <a:rPr lang="ru-RU" sz="2000" dirty="0">
                <a:solidFill>
                  <a:schemeClr val="tx1"/>
                </a:solidFill>
              </a:rPr>
              <a:t>попыток поохотиться у </a:t>
            </a:r>
            <a:r>
              <a:rPr lang="ru-RU" sz="2000" dirty="0" smtClean="0">
                <a:solidFill>
                  <a:schemeClr val="tx1"/>
                </a:solidFill>
              </a:rPr>
              <a:t>тигров </a:t>
            </a:r>
            <a:r>
              <a:rPr lang="ru-RU" sz="2000" dirty="0">
                <a:solidFill>
                  <a:schemeClr val="tx1"/>
                </a:solidFill>
              </a:rPr>
              <a:t>приводит к успеху, поэтому </a:t>
            </a:r>
            <a:r>
              <a:rPr lang="ru-RU" sz="2000" dirty="0" smtClean="0">
                <a:solidFill>
                  <a:schemeClr val="tx1"/>
                </a:solidFill>
              </a:rPr>
              <a:t>перерыв </a:t>
            </a:r>
            <a:r>
              <a:rPr lang="ru-RU" sz="2000" dirty="0">
                <a:solidFill>
                  <a:schemeClr val="tx1"/>
                </a:solidFill>
              </a:rPr>
              <a:t>между приемами пищи </a:t>
            </a:r>
            <a:r>
              <a:rPr lang="ru-RU" sz="2000" dirty="0" smtClean="0">
                <a:solidFill>
                  <a:schemeClr val="tx1"/>
                </a:solidFill>
              </a:rPr>
              <a:t>у них составляет </a:t>
            </a:r>
            <a:r>
              <a:rPr lang="ru-RU" sz="2000" dirty="0">
                <a:solidFill>
                  <a:schemeClr val="tx1"/>
                </a:solidFill>
              </a:rPr>
              <a:t>обычно </a:t>
            </a:r>
            <a:r>
              <a:rPr lang="ru-RU" sz="2000" dirty="0" smtClean="0">
                <a:solidFill>
                  <a:schemeClr val="tx1"/>
                </a:solidFill>
              </a:rPr>
              <a:t>несколько </a:t>
            </a:r>
            <a:r>
              <a:rPr lang="ru-RU" sz="2000" dirty="0">
                <a:solidFill>
                  <a:schemeClr val="tx1"/>
                </a:solidFill>
              </a:rPr>
              <a:t>дней. Зато если охота удается, то тигр за один присест поедает более 30 кг мяса.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Несмотря на скорость и силу,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тигры </a:t>
            </a:r>
            <a:r>
              <a:rPr lang="ru-RU" sz="2000" dirty="0">
                <a:solidFill>
                  <a:schemeClr val="tx1"/>
                </a:solidFill>
              </a:rPr>
              <a:t>гораздо быстрее утомляются,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чем люди: тигр </a:t>
            </a:r>
            <a:r>
              <a:rPr lang="ru-RU" sz="2000" dirty="0">
                <a:solidFill>
                  <a:schemeClr val="tx1"/>
                </a:solidFill>
              </a:rPr>
              <a:t>может прожить без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еды две-три </a:t>
            </a:r>
            <a:r>
              <a:rPr lang="ru-RU" sz="2000" dirty="0">
                <a:solidFill>
                  <a:schemeClr val="tx1"/>
                </a:solidFill>
              </a:rPr>
              <a:t>недели, а средний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человек  </a:t>
            </a:r>
            <a:r>
              <a:rPr lang="ru-RU" sz="2000" dirty="0">
                <a:solidFill>
                  <a:schemeClr val="tx1"/>
                </a:solidFill>
              </a:rPr>
              <a:t>30-40 дней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1266" name="Picture 2" descr="http://funcats.by/uploads/2008/04/ht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50736"/>
            <a:ext cx="425773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1"/>
            <a:ext cx="8784976" cy="5069159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Тигры умеют имитировать голоса своих жертв, приманивания их.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Медведи иногда становятся жертвами тигров, так как пересекаются с ними по районам обитания и пищевым предпочтениям. Тигры имитируют рык медведя и подстерегают неосторожных мишек, ожидая, пока кто-то из них не забредет достаточно далеко в заросли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Наиболее смертоносное 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оружие</a:t>
            </a:r>
            <a:r>
              <a:rPr lang="ru-RU" sz="2000" dirty="0">
                <a:solidFill>
                  <a:schemeClr val="tx1"/>
                </a:solidFill>
              </a:rPr>
              <a:t> тигра – </a:t>
            </a:r>
            <a:r>
              <a:rPr lang="ru-RU" sz="2000" dirty="0" smtClean="0">
                <a:solidFill>
                  <a:schemeClr val="tx1"/>
                </a:solidFill>
              </a:rPr>
              <a:t>10-см </a:t>
            </a:r>
            <a:r>
              <a:rPr lang="ru-RU" sz="2000" dirty="0">
                <a:solidFill>
                  <a:schemeClr val="tx1"/>
                </a:solidFill>
              </a:rPr>
              <a:t>зубы,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реже </a:t>
            </a:r>
            <a:r>
              <a:rPr lang="ru-RU" sz="2000" dirty="0">
                <a:solidFill>
                  <a:schemeClr val="tx1"/>
                </a:solidFill>
              </a:rPr>
              <a:t>– лапы. Одного удара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лапой </a:t>
            </a:r>
            <a:r>
              <a:rPr lang="ru-RU" sz="2000" dirty="0">
                <a:solidFill>
                  <a:schemeClr val="tx1"/>
                </a:solidFill>
              </a:rPr>
              <a:t>тигра достаточно,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чтобы </a:t>
            </a:r>
            <a:r>
              <a:rPr lang="ru-RU" sz="2000" dirty="0">
                <a:solidFill>
                  <a:schemeClr val="tx1"/>
                </a:solidFill>
              </a:rPr>
              <a:t>снести голову медведю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или </a:t>
            </a:r>
            <a:r>
              <a:rPr lang="ru-RU" sz="2000" dirty="0">
                <a:solidFill>
                  <a:schemeClr val="tx1"/>
                </a:solidFill>
              </a:rPr>
              <a:t>перебить ему хребет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0242" name="Picture 2" descr="http://www.prikol.ru/wp-content/gallery/july-2011/tiger-vs-bear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1928" y="3501008"/>
            <a:ext cx="47885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709" y="4307944"/>
            <a:ext cx="8928992" cy="2376264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Слюна тигра обладает антисептическими свойствами, поэтому он в прямом смысле слова зализывает свои раны для </a:t>
            </a:r>
            <a:r>
              <a:rPr lang="ru-RU" sz="2000" dirty="0" smtClean="0">
                <a:solidFill>
                  <a:schemeClr val="tx1"/>
                </a:solidFill>
              </a:rPr>
              <a:t>их заживления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Как и у других кошачьих, язык тигра покрыт особыми жесткими бугорками, которыми он «вычесывает» свалявшиеся участки </a:t>
            </a:r>
            <a:r>
              <a:rPr lang="ru-RU" sz="2000" dirty="0" smtClean="0">
                <a:solidFill>
                  <a:schemeClr val="tx1"/>
                </a:solidFill>
              </a:rPr>
              <a:t>шерсти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В отличие от многих других животных, тигр пьет воду не методом смачивания языка, а подбрасывая языком капли воды в воздух, после чего ловит их открытой пастью.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9218" name="Picture 2" descr="Обои картинки фото тигр, tiger, пьёт, вода, язык, усы, глаз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29167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os1.i.ua/1/101/4976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5205" y="1556792"/>
            <a:ext cx="4387061" cy="27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1"/>
            <a:ext cx="8640960" cy="1468759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У кошачьих более цепкая память, чем у людей. Кратковременная память у тигров </a:t>
            </a:r>
            <a:r>
              <a:rPr lang="ru-RU" sz="2000" b="1" dirty="0">
                <a:solidFill>
                  <a:schemeClr val="tx1"/>
                </a:solidFill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</a:rPr>
              <a:t>30 </a:t>
            </a:r>
            <a:r>
              <a:rPr lang="ru-RU" sz="2000" b="1" dirty="0">
                <a:solidFill>
                  <a:schemeClr val="tx1"/>
                </a:solidFill>
              </a:rPr>
              <a:t>раз </a:t>
            </a:r>
            <a:r>
              <a:rPr lang="ru-RU" sz="2000" dirty="0">
                <a:solidFill>
                  <a:schemeClr val="tx1"/>
                </a:solidFill>
              </a:rPr>
              <a:t>более продолжительная, чем у человека.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Масса головного мозга у тигра составляет 300 </a:t>
            </a:r>
            <a:r>
              <a:rPr lang="ru-RU" sz="2000" dirty="0" smtClean="0">
                <a:solidFill>
                  <a:schemeClr val="tx1"/>
                </a:solidFill>
              </a:rPr>
              <a:t>г, </a:t>
            </a:r>
            <a:r>
              <a:rPr lang="ru-RU" sz="2000" dirty="0">
                <a:solidFill>
                  <a:schemeClr val="tx1"/>
                </a:solidFill>
              </a:rPr>
              <a:t>что является почти рекордом среди хищников, уступая только полярному медведю.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8194" name="Picture 2" descr="http://tigrik.info/wp-content/uploads/2012/08/siberian-tig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5645" y="3068960"/>
            <a:ext cx="4831491" cy="362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polarbear-world.com/images/4_polarbear_3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872" y="3049812"/>
            <a:ext cx="2732075" cy="364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3"/>
            <a:ext cx="8712968" cy="1656184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Несмотря на сравнительно небольшое видовое разнообразие, цвета тигриной шкуры могут значительно отличаться друг от друга, включая белый, золотистый, черный и даже голубой. Свидетели утверждают, что в природе существуют так называемый мальтийские тигры, имеющие голубой окрас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7170" name="Picture 2" descr="http://mir-prekrasen.net/uploads/posts/2010-06/1277472046_612a1d290f6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85965"/>
            <a:ext cx="4536504" cy="333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ir-stran.ru/wp-content/uploads/2012/05/2-popup-low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85965"/>
            <a:ext cx="4081284" cy="223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80876" y="5517232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Наибольшее число цветовых вариаций характерно для бенгальских тигров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172819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Белые тигры отмечены альбинизмом, т.е. у них нет нормальной пигментации. Однако они не являются полностью альбиносами, т.к. </a:t>
            </a:r>
            <a:r>
              <a:rPr lang="ru-RU" sz="2000" dirty="0" smtClean="0">
                <a:solidFill>
                  <a:schemeClr val="tx1"/>
                </a:solidFill>
              </a:rPr>
              <a:t>имеют следы </a:t>
            </a:r>
            <a:r>
              <a:rPr lang="ru-RU" sz="2000" dirty="0">
                <a:solidFill>
                  <a:schemeClr val="tx1"/>
                </a:solidFill>
              </a:rPr>
              <a:t>пигментации. </a:t>
            </a:r>
            <a:r>
              <a:rPr lang="ru-RU" sz="2000" dirty="0" smtClean="0">
                <a:solidFill>
                  <a:schemeClr val="tx1"/>
                </a:solidFill>
              </a:rPr>
              <a:t>Даже у почти </a:t>
            </a:r>
            <a:r>
              <a:rPr lang="ru-RU" sz="2000" dirty="0">
                <a:solidFill>
                  <a:schemeClr val="tx1"/>
                </a:solidFill>
              </a:rPr>
              <a:t>белых </a:t>
            </a:r>
            <a:r>
              <a:rPr lang="ru-RU" sz="2000" dirty="0" smtClean="0">
                <a:solidFill>
                  <a:schemeClr val="tx1"/>
                </a:solidFill>
              </a:rPr>
              <a:t>тигров будут </a:t>
            </a:r>
            <a:r>
              <a:rPr lang="ru-RU" sz="2000" dirty="0">
                <a:solidFill>
                  <a:schemeClr val="tx1"/>
                </a:solidFill>
              </a:rPr>
              <a:t>белые пятна на губах, носу и подушечках лап; а это означает, что они не являются </a:t>
            </a:r>
            <a:r>
              <a:rPr lang="ru-RU" sz="2000" dirty="0" smtClean="0">
                <a:solidFill>
                  <a:schemeClr val="tx1"/>
                </a:solidFill>
              </a:rPr>
              <a:t>настоящими альбиносами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6148" name="Picture 4" descr="http://imagecache.allposters.com/images/pic/AGF/1052~Pure-White-Tiger-Poste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40968"/>
            <a:ext cx="267564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chudetstvo.com/images/stories/white-tiger-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49735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1095583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Особое явление в мире природы – Золотой тигр (около 30 особей). Увидеть их можно только в неволе. </a:t>
            </a:r>
            <a:r>
              <a:rPr lang="ru-RU" sz="2000" dirty="0" smtClean="0">
                <a:solidFill>
                  <a:schemeClr val="tx1"/>
                </a:solidFill>
              </a:rPr>
              <a:t>В </a:t>
            </a:r>
            <a:r>
              <a:rPr lang="ru-RU" sz="2000" dirty="0">
                <a:solidFill>
                  <a:schemeClr val="tx1"/>
                </a:solidFill>
              </a:rPr>
              <a:t>основном это бенгальские тигры. </a:t>
            </a:r>
            <a:r>
              <a:rPr lang="ru-RU" sz="2000" dirty="0" smtClean="0">
                <a:solidFill>
                  <a:schemeClr val="tx1"/>
                </a:solidFill>
              </a:rPr>
              <a:t>Они несколько </a:t>
            </a:r>
            <a:r>
              <a:rPr lang="ru-RU" sz="2000" dirty="0">
                <a:solidFill>
                  <a:schemeClr val="tx1"/>
                </a:solidFill>
              </a:rPr>
              <a:t>крупнее своих </a:t>
            </a:r>
            <a:r>
              <a:rPr lang="ru-RU" sz="2000" dirty="0" smtClean="0">
                <a:solidFill>
                  <a:schemeClr val="tx1"/>
                </a:solidFill>
              </a:rPr>
              <a:t>собратьев, </a:t>
            </a:r>
            <a:r>
              <a:rPr lang="ru-RU" sz="2000" dirty="0">
                <a:solidFill>
                  <a:schemeClr val="tx1"/>
                </a:solidFill>
              </a:rPr>
              <a:t>у них более мягкая шерсть. </a:t>
            </a:r>
            <a:r>
              <a:rPr lang="ru-RU" sz="2000" dirty="0" smtClean="0">
                <a:solidFill>
                  <a:schemeClr val="tx1"/>
                </a:solidFill>
              </a:rPr>
              <a:t>Причину появления такой окраски ученым </a:t>
            </a:r>
            <a:r>
              <a:rPr lang="ru-RU" sz="2000" dirty="0">
                <a:solidFill>
                  <a:schemeClr val="tx1"/>
                </a:solidFill>
              </a:rPr>
              <a:t>пока не удалось выяснить. </a:t>
            </a:r>
          </a:p>
        </p:txBody>
      </p:sp>
      <p:pic>
        <p:nvPicPr>
          <p:cNvPr id="19460" name="Picture 4" descr="http://warnet.ws/img5/412/tigr/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6687" y="2705464"/>
            <a:ext cx="3998603" cy="37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9462" name="Picture 6" descr="http://warnet.ws/img5/412/tigr/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62900" y="2708920"/>
            <a:ext cx="438734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130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640960" cy="13967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Мальтийский (голубой тигр) </a:t>
            </a:r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ru-RU" sz="2000" dirty="0">
                <a:solidFill>
                  <a:schemeClr val="tx1"/>
                </a:solidFill>
              </a:rPr>
              <a:t>легендарная кошка с ярким полосатым окрасом, наиболее часто встречается в Китае, в провинции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Фуцзянь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  <a:r>
              <a:rPr lang="ru-RU" sz="2000" dirty="0" smtClean="0">
                <a:solidFill>
                  <a:schemeClr val="tx1"/>
                </a:solidFill>
              </a:rPr>
              <a:t> Имеет синеватый </a:t>
            </a:r>
            <a:r>
              <a:rPr lang="ru-RU" sz="2000" dirty="0">
                <a:solidFill>
                  <a:schemeClr val="tx1"/>
                </a:solidFill>
              </a:rPr>
              <a:t>мех с темно-серыми полосами. </a:t>
            </a:r>
            <a:r>
              <a:rPr lang="ru-RU" sz="2000" dirty="0" smtClean="0">
                <a:solidFill>
                  <a:schemeClr val="tx1"/>
                </a:solidFill>
              </a:rPr>
              <a:t>Голубые </a:t>
            </a:r>
            <a:r>
              <a:rPr lang="ru-RU" sz="2000" dirty="0">
                <a:solidFill>
                  <a:schemeClr val="tx1"/>
                </a:solidFill>
              </a:rPr>
              <a:t>тигры </a:t>
            </a:r>
            <a:r>
              <a:rPr lang="ru-RU" sz="2000" dirty="0" smtClean="0">
                <a:solidFill>
                  <a:schemeClr val="tx1"/>
                </a:solidFill>
              </a:rPr>
              <a:t>не </a:t>
            </a:r>
            <a:r>
              <a:rPr lang="ru-RU" sz="2000" dirty="0">
                <a:solidFill>
                  <a:schemeClr val="tx1"/>
                </a:solidFill>
              </a:rPr>
              <a:t>имеют ничего общего с </a:t>
            </a:r>
            <a:r>
              <a:rPr lang="ru-RU" sz="2000" dirty="0" err="1" smtClean="0">
                <a:solidFill>
                  <a:schemeClr val="tx1"/>
                </a:solidFill>
              </a:rPr>
              <a:t>остр</a:t>
            </a:r>
            <a:r>
              <a:rPr lang="ru-RU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>
                <a:solidFill>
                  <a:schemeClr val="tx1"/>
                </a:solidFill>
              </a:rPr>
              <a:t>Мальта 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82880"/>
            <a:ext cx="8856984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7416" name="Picture 8" descr="tiger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975" y="3212976"/>
            <a:ext cx="4486459" cy="3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tiger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55316" y="3212976"/>
            <a:ext cx="3832068" cy="3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585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869160"/>
            <a:ext cx="8435280" cy="16847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Среди бенгальских тигров бывают особи черного цвета – у них вырабатывается </a:t>
            </a:r>
            <a:r>
              <a:rPr lang="ru-RU" sz="2000" dirty="0">
                <a:solidFill>
                  <a:schemeClr val="tx1"/>
                </a:solidFill>
              </a:rPr>
              <a:t>большое количество меланина, т.е. шерсть животного содержит очень высокое количество тёмного пигмента. Содержание меланина влияет также на появление чёрных ягуаров и леопардов, часто называемых чёрными пантерами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5122" name="Picture 2" descr="http://keep4u.ru/imgs/b/080422/ed/ed633784b97effa3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960" y="1772816"/>
            <a:ext cx="505163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merinews.com/upload/imageGallery/bigImage/12372183404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1189" y="2364111"/>
            <a:ext cx="3332809" cy="21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373216"/>
            <a:ext cx="8784976" cy="1296144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В неволе тигры могут спариваться </a:t>
            </a:r>
            <a:r>
              <a:rPr lang="ru-RU" sz="2000" dirty="0" smtClean="0">
                <a:solidFill>
                  <a:schemeClr val="tx1"/>
                </a:solidFill>
              </a:rPr>
              <a:t>со </a:t>
            </a:r>
            <a:r>
              <a:rPr lang="ru-RU" sz="2000" dirty="0">
                <a:solidFill>
                  <a:schemeClr val="tx1"/>
                </a:solidFill>
              </a:rPr>
              <a:t>львами. </a:t>
            </a:r>
            <a:r>
              <a:rPr lang="ru-RU" sz="2000" dirty="0" smtClean="0">
                <a:solidFill>
                  <a:schemeClr val="tx1"/>
                </a:solidFill>
              </a:rPr>
              <a:t>Если </a:t>
            </a:r>
            <a:r>
              <a:rPr lang="ru-RU" sz="2000" dirty="0">
                <a:solidFill>
                  <a:schemeClr val="tx1"/>
                </a:solidFill>
              </a:rPr>
              <a:t>«папа» был тигром, а «мама» львом, то дети будут небольшими, </a:t>
            </a:r>
            <a:r>
              <a:rPr lang="ru-RU" sz="2000" dirty="0" smtClean="0">
                <a:solidFill>
                  <a:schemeClr val="tx1"/>
                </a:solidFill>
              </a:rPr>
              <a:t>если </a:t>
            </a:r>
            <a:r>
              <a:rPr lang="ru-RU" sz="2000" dirty="0">
                <a:solidFill>
                  <a:schemeClr val="tx1"/>
                </a:solidFill>
              </a:rPr>
              <a:t>наоборот – </a:t>
            </a:r>
            <a:r>
              <a:rPr lang="ru-RU" sz="2000" dirty="0" smtClean="0">
                <a:solidFill>
                  <a:schemeClr val="tx1"/>
                </a:solidFill>
              </a:rPr>
              <a:t>то рождаются «переростки</a:t>
            </a:r>
            <a:r>
              <a:rPr lang="ru-RU" sz="2000" dirty="0">
                <a:solidFill>
                  <a:schemeClr val="tx1"/>
                </a:solidFill>
              </a:rPr>
              <a:t>»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sz="2000" dirty="0" err="1" smtClean="0">
                <a:solidFill>
                  <a:schemeClr val="tx1"/>
                </a:solidFill>
              </a:rPr>
              <a:t>ligers</a:t>
            </a:r>
            <a:r>
              <a:rPr lang="ru-RU" sz="2000" dirty="0" smtClean="0">
                <a:solidFill>
                  <a:schemeClr val="tx1"/>
                </a:solidFill>
              </a:rPr>
              <a:t>), которые </a:t>
            </a:r>
            <a:r>
              <a:rPr lang="ru-RU" sz="2000" dirty="0">
                <a:solidFill>
                  <a:schemeClr val="tx1"/>
                </a:solidFill>
              </a:rPr>
              <a:t>могут достигать 4 </a:t>
            </a:r>
            <a:r>
              <a:rPr lang="ru-RU" sz="2000" dirty="0" smtClean="0">
                <a:solidFill>
                  <a:schemeClr val="tx1"/>
                </a:solidFill>
              </a:rPr>
              <a:t>м </a:t>
            </a:r>
            <a:r>
              <a:rPr lang="ru-RU" sz="2000" dirty="0">
                <a:solidFill>
                  <a:schemeClr val="tx1"/>
                </a:solidFill>
              </a:rPr>
              <a:t>в длину, являясь самыми большими кошками в природе.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20482" name="Picture 2" descr="http://img1.liveinternet.ru/images/attach/c/5/85/753/85753905_post3130025809577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765446" cy="376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img0.liveinternet.ru/images/attach/c/5/85/754/85754050_large_83934465_lig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73920"/>
            <a:ext cx="4396083" cy="374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586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384" y="4725144"/>
            <a:ext cx="8653548" cy="1916832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Зрачок у тигров </a:t>
            </a:r>
            <a:r>
              <a:rPr lang="ru-RU" sz="2000" dirty="0" smtClean="0">
                <a:solidFill>
                  <a:schemeClr val="tx1"/>
                </a:solidFill>
              </a:rPr>
              <a:t>круглой формы, </a:t>
            </a:r>
            <a:r>
              <a:rPr lang="ru-RU" sz="2000" dirty="0">
                <a:solidFill>
                  <a:schemeClr val="tx1"/>
                </a:solidFill>
              </a:rPr>
              <a:t>в отличие от их родственников – котов (у них </a:t>
            </a:r>
            <a:r>
              <a:rPr lang="ru-RU" sz="2000" dirty="0" smtClean="0">
                <a:solidFill>
                  <a:schemeClr val="tx1"/>
                </a:solidFill>
              </a:rPr>
              <a:t>веретенообразный</a:t>
            </a:r>
            <a:r>
              <a:rPr lang="ru-RU" sz="2000" dirty="0">
                <a:solidFill>
                  <a:schemeClr val="tx1"/>
                </a:solidFill>
              </a:rPr>
              <a:t>), </a:t>
            </a:r>
            <a:r>
              <a:rPr lang="ru-RU" sz="2000" dirty="0" smtClean="0">
                <a:solidFill>
                  <a:schemeClr val="tx1"/>
                </a:solidFill>
              </a:rPr>
              <a:t>так как </a:t>
            </a:r>
            <a:r>
              <a:rPr lang="ru-RU" sz="2000" dirty="0">
                <a:solidFill>
                  <a:schemeClr val="tx1"/>
                </a:solidFill>
              </a:rPr>
              <a:t>коты </a:t>
            </a:r>
            <a:r>
              <a:rPr lang="ru-RU" sz="2000" dirty="0" smtClean="0">
                <a:solidFill>
                  <a:schemeClr val="tx1"/>
                </a:solidFill>
              </a:rPr>
              <a:t>ночные животные, </a:t>
            </a:r>
            <a:r>
              <a:rPr lang="ru-RU" sz="2000" dirty="0">
                <a:solidFill>
                  <a:schemeClr val="tx1"/>
                </a:solidFill>
              </a:rPr>
              <a:t>а тигры – </a:t>
            </a:r>
            <a:r>
              <a:rPr lang="ru-RU" sz="2000" dirty="0" smtClean="0">
                <a:solidFill>
                  <a:schemeClr val="tx1"/>
                </a:solidFill>
              </a:rPr>
              <a:t>сумеречные, </a:t>
            </a:r>
            <a:r>
              <a:rPr lang="ru-RU" sz="2000" dirty="0">
                <a:solidFill>
                  <a:schemeClr val="tx1"/>
                </a:solidFill>
              </a:rPr>
              <a:t>то есть </a:t>
            </a:r>
            <a:r>
              <a:rPr lang="ru-RU" sz="2000" dirty="0" smtClean="0">
                <a:solidFill>
                  <a:schemeClr val="tx1"/>
                </a:solidFill>
              </a:rPr>
              <a:t>охотятся </a:t>
            </a:r>
            <a:r>
              <a:rPr lang="ru-RU" sz="2000" dirty="0">
                <a:solidFill>
                  <a:schemeClr val="tx1"/>
                </a:solidFill>
              </a:rPr>
              <a:t>на рассвете и вечером.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Несмотря на то, что тигры не ведут ночной образ жизни, в темноте они видят в шесть раз лучше, чем человек</a:t>
            </a:r>
            <a:r>
              <a:rPr lang="ru-RU" sz="2000" dirty="0" smtClean="0">
                <a:solidFill>
                  <a:schemeClr val="tx1"/>
                </a:solidFill>
              </a:rPr>
              <a:t>. Зрение </a:t>
            </a:r>
            <a:r>
              <a:rPr lang="ru-RU" sz="2000" dirty="0">
                <a:solidFill>
                  <a:schemeClr val="tx1"/>
                </a:solidFill>
              </a:rPr>
              <a:t>у тигров цветовое, как и у </a:t>
            </a:r>
            <a:r>
              <a:rPr lang="ru-RU" sz="2000" dirty="0" smtClean="0">
                <a:solidFill>
                  <a:schemeClr val="tx1"/>
                </a:solidFill>
              </a:rPr>
              <a:t>людей.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076" name="Picture 4" descr="http://s39.radikal.ru/i086/1006/87/66ad178dadf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540508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-fotki.yandex.ru/get/4110/x-raysp63.9/0_3e231_4606f8c4_XL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2120502"/>
            <a:ext cx="3017520" cy="257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499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32656"/>
          </a:xfrm>
        </p:spPr>
        <p:txBody>
          <a:bodyPr>
            <a:noAutofit/>
          </a:bodyPr>
          <a:lstStyle/>
          <a:p>
            <a:pPr lvl="0"/>
            <a:r>
              <a:rPr lang="ru-RU" sz="2000" dirty="0"/>
              <a:t>Тигры не переносят запах корицы и обожают запах </a:t>
            </a:r>
            <a:r>
              <a:rPr lang="ru-RU" sz="2000" dirty="0" smtClean="0"/>
              <a:t>перца…</a:t>
            </a:r>
            <a:r>
              <a:rPr lang="ru-RU" sz="2000" dirty="0"/>
              <a:t> 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21510" name="Picture 6" descr="http://newsimg.bbc.co.uk/media/images/40664000/jpg/_40664150_tig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935" y="2046565"/>
            <a:ext cx="1738905" cy="231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 descr="http://www.etoday.ru/uploads/2010/01/07/untitled%20%D0%BA%D0%BE%D0%BF%D0%B8%D1%8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34821"/>
            <a:ext cx="349129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nmynews.com/img/news/kur_5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46565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trinixy.ru/pics3/20080707/podb/18/tigri_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951" y="4365105"/>
            <a:ext cx="3241428" cy="235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16" name="Picture 12" descr="http://funnypicture.zoda.ru/bd/2007/06/19/d3baac23bcfbb5de1cf7ac41735c277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16787" y="2046565"/>
            <a:ext cx="2785898" cy="178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20" name="Picture 16" descr="http://i.i.ua/photo/images/pic/1/3/5511031_a6f1dc9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365105"/>
            <a:ext cx="2064229" cy="236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9715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79512" y="1600200"/>
            <a:ext cx="8712968" cy="2836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Источники информации и фотографий:</a:t>
            </a:r>
            <a:endParaRPr lang="ru-RU" sz="2000" u="sng" dirty="0" smtClean="0"/>
          </a:p>
          <a:p>
            <a:pPr marL="0" indent="0">
              <a:buFont typeface="Wingdings" pitchFamily="2" charset="2"/>
              <a:buNone/>
            </a:pPr>
            <a:r>
              <a:rPr lang="ru-RU" sz="2000" u="sng" dirty="0" smtClean="0">
                <a:latin typeface="Arial" pitchFamily="34" charset="0"/>
                <a:cs typeface="Arial" pitchFamily="34" charset="0"/>
                <a:hlinkClick r:id="rId2"/>
              </a:rPr>
              <a:t>http://rssnews.org.ua/frame?url=http://mindhobby.com/tiger-facts/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000" u="sng" dirty="0" smtClean="0">
                <a:latin typeface="Arial" pitchFamily="34" charset="0"/>
                <a:cs typeface="Arial" pitchFamily="34" charset="0"/>
                <a:hlinkClick r:id="rId3"/>
              </a:rPr>
              <a:t>http://p-i-f.livejournal.com/3591016.html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000" u="sng" dirty="0" smtClean="0">
                <a:latin typeface="Arial" pitchFamily="34" charset="0"/>
                <a:cs typeface="Arial" pitchFamily="34" charset="0"/>
                <a:hlinkClick r:id="rId4"/>
              </a:rPr>
              <a:t>http://allnet.ezar.ru/fact/nature/78-15-faktov-o-tigrah.html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http://open.az/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hlinkClick r:id="rId5"/>
              </a:rPr>
              <a:t>novosti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/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hlinkClick r:id="rId5"/>
              </a:rPr>
              <a:t>raznye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/53202-interesnoe-o-tigrakh..html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hlinkClick r:id="rId6"/>
              </a:rPr>
              <a:t>http://tigromania.ru/tags/%D1%EA%E0%E7%EA%E0/</a:t>
            </a:r>
            <a:endParaRPr lang="ru-RU" sz="2000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261" y="5157192"/>
            <a:ext cx="8712968" cy="1379584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Обычно у тигров желтые глаза, только у белых — голубые. Это связано с мутацией гена, который отвечает как за цвет шерсти, так и за цвет глаз. </a:t>
            </a:r>
            <a:r>
              <a:rPr lang="ru-RU" sz="2000" dirty="0" smtClean="0">
                <a:solidFill>
                  <a:schemeClr val="tx1"/>
                </a:solidFill>
              </a:rPr>
              <a:t>Этот </a:t>
            </a:r>
            <a:r>
              <a:rPr lang="ru-RU" sz="2000" dirty="0">
                <a:solidFill>
                  <a:schemeClr val="tx1"/>
                </a:solidFill>
              </a:rPr>
              <a:t>же ген </a:t>
            </a:r>
            <a:r>
              <a:rPr lang="ru-RU" sz="2000" dirty="0" smtClean="0">
                <a:solidFill>
                  <a:schemeClr val="tx1"/>
                </a:solidFill>
              </a:rPr>
              <a:t>отвечает </a:t>
            </a:r>
            <a:r>
              <a:rPr lang="ru-RU" sz="2000" dirty="0">
                <a:solidFill>
                  <a:schemeClr val="tx1"/>
                </a:solidFill>
              </a:rPr>
              <a:t>за наличие косоглазия, так что голубоглазые тигры обычно страдают косоглазием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cs9194.userapi.com/u61966615/-14/x_d59405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796841"/>
            <a:ext cx="4239493" cy="31866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-fotki.yandex.ru/get/4410/126770068.0/0_5eca4_820c52b0_XL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1" y="1773970"/>
            <a:ext cx="4183320" cy="3138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504" y="182880"/>
            <a:ext cx="8928992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76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941168"/>
            <a:ext cx="8229600" cy="1540767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Чтобы пометить свою территорию, тигры царапают и мочатся на стволы деревьев. Запах тигриной мочи очень похож на поп-корн.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Обычный тигр по запаху мочи другого тигра может определить возраст, пол и репродуктивные возможности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700808"/>
            <a:ext cx="4392488" cy="31827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8923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4133055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Полоски на шкуре тигра уникальны, это своеобразные «отпечатки пальцев».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Узор на лбу тигра очень похож на китайский </a:t>
            </a:r>
            <a:r>
              <a:rPr lang="ru-RU" sz="2000" dirty="0" smtClean="0">
                <a:solidFill>
                  <a:schemeClr val="tx1"/>
                </a:solidFill>
              </a:rPr>
              <a:t>иероглиф «Ван Да» </a:t>
            </a:r>
            <a:r>
              <a:rPr lang="ru-RU" sz="2000" dirty="0">
                <a:solidFill>
                  <a:schemeClr val="tx1"/>
                </a:solidFill>
              </a:rPr>
              <a:t>обозначающий </a:t>
            </a:r>
            <a:r>
              <a:rPr lang="ru-RU" sz="2000" dirty="0" smtClean="0">
                <a:solidFill>
                  <a:schemeClr val="tx1"/>
                </a:solidFill>
              </a:rPr>
              <a:t>«Князь», поэтому тигры</a:t>
            </a:r>
            <a:r>
              <a:rPr lang="ru-RU" sz="2000" dirty="0">
                <a:solidFill>
                  <a:schemeClr val="tx1"/>
                </a:solidFill>
              </a:rPr>
              <a:t> в китайской культуре имеют особый статус.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</a:rPr>
              <a:t>Полосатость </a:t>
            </a:r>
            <a:r>
              <a:rPr lang="ru-RU" sz="2000" dirty="0">
                <a:solidFill>
                  <a:schemeClr val="tx1"/>
                </a:solidFill>
              </a:rPr>
              <a:t>у тигров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присутствуют </a:t>
            </a:r>
            <a:r>
              <a:rPr lang="ru-RU" sz="2000" dirty="0">
                <a:solidFill>
                  <a:schemeClr val="tx1"/>
                </a:solidFill>
              </a:rPr>
              <a:t>не только на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шерсти</a:t>
            </a:r>
            <a:r>
              <a:rPr lang="ru-RU" sz="2000" dirty="0">
                <a:solidFill>
                  <a:schemeClr val="tx1"/>
                </a:solidFill>
              </a:rPr>
              <a:t>, но и на </a:t>
            </a:r>
            <a:r>
              <a:rPr lang="ru-RU" sz="2000" dirty="0" smtClean="0">
                <a:solidFill>
                  <a:schemeClr val="tx1"/>
                </a:solidFill>
              </a:rPr>
              <a:t>поверхности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кожи</a:t>
            </a:r>
            <a:r>
              <a:rPr lang="ru-RU" sz="2000" dirty="0">
                <a:solidFill>
                  <a:schemeClr val="tx1"/>
                </a:solidFill>
              </a:rPr>
              <a:t>, поэтому если тигра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обрить</a:t>
            </a:r>
            <a:r>
              <a:rPr lang="ru-RU" sz="2000" dirty="0">
                <a:solidFill>
                  <a:schemeClr val="tx1"/>
                </a:solidFill>
              </a:rPr>
              <a:t>, он все равно будет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полосатым.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6386" name="Picture 2" descr="http://wallpaper.goodfon.ru/image/327026-2048x13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14112"/>
            <a:ext cx="483893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5183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941168"/>
            <a:ext cx="8507288" cy="168478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 отличие от других больших кошек, тигры любят купаться в воде. Юные тигрята нередко устраивают игры в водоеме, плескаются и наслаждаются купанием. Нередко тигр переплывает по нескольку километров, чтобы добраться до мест охоты. Известен один тигр, который ежедневно проплывал по 30 км.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5366" name="Picture 6" descr="http://emc23.narod2.ru/zoologiya/takie_raznie_tigri/23175_01.jpg?rand=2301620749179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76464" cy="313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relaxic.net/wp-content/uploads/2011/06/tiger_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98778" y="1628800"/>
            <a:ext cx="4565710" cy="315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1324743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Тигры являются крупнейшими представителями семейства кошачьих, при этом их размер может достигать 3.5 метров и веса 300 кг (амурский тигр), а может не дотягивать до 2 метров и веса 100 кг (</a:t>
            </a:r>
            <a:r>
              <a:rPr lang="ru-RU" sz="2000" dirty="0" err="1">
                <a:solidFill>
                  <a:schemeClr val="tx1"/>
                </a:solidFill>
              </a:rPr>
              <a:t>суматранский</a:t>
            </a:r>
            <a:r>
              <a:rPr lang="ru-RU" sz="2000" dirty="0">
                <a:solidFill>
                  <a:schemeClr val="tx1"/>
                </a:solidFill>
              </a:rPr>
              <a:t> тигр).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4338" name="Picture 2" descr="http://roo.h1.ru/Ris/Tiger/Siberian-tiger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54280"/>
            <a:ext cx="5403949" cy="357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upload.wikimedia.org/wikipedia/commons/4/46/Sib-007.gif?uselang=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940" y="1556792"/>
            <a:ext cx="268065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upload.wikimedia.org/wikipedia/commons/5/5f/Ben-007.gif?uselang=r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367" y="2852936"/>
            <a:ext cx="2306184" cy="140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940" y="4272537"/>
            <a:ext cx="3184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Амурский и бенгальский тигры в сравнении с человеком ростом 183 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016224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Тигр практически никогда не рычит на другое животное, рычание у этих полосатых хищников играет роль речи. Если тигру нужно напугать жертву, он обычно шипит и фыркает.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Когда группа тигров делит убитую добычу, первыми обычно насыщаются самки (в отличие ото львов). Тигры редко дерутся над добычей, предпочитая подождать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3314" name="Picture 2" descr="http://www.izhzoo.ru/uploads/posts/2012-08/1345963801_tigrry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8400" y="3645024"/>
            <a:ext cx="4248472" cy="300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mg1.liveinternet.ru/images/attach/c/2/64/426/64426979_file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236" y="3645025"/>
            <a:ext cx="4028112" cy="302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1"/>
            <a:ext cx="8784976" cy="168478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Велика сила тигра. </a:t>
            </a:r>
            <a:r>
              <a:rPr lang="ru-RU" sz="2000" dirty="0" smtClean="0">
                <a:solidFill>
                  <a:schemeClr val="tx1"/>
                </a:solidFill>
              </a:rPr>
              <a:t>Тигр </a:t>
            </a:r>
            <a:r>
              <a:rPr lang="ru-RU" sz="2000" dirty="0">
                <a:solidFill>
                  <a:schemeClr val="tx1"/>
                </a:solidFill>
              </a:rPr>
              <a:t>убил </a:t>
            </a:r>
            <a:r>
              <a:rPr lang="ru-RU" sz="2000" dirty="0" smtClean="0">
                <a:solidFill>
                  <a:schemeClr val="tx1"/>
                </a:solidFill>
              </a:rPr>
              <a:t>дикого </a:t>
            </a:r>
            <a:r>
              <a:rPr lang="ru-RU" sz="2000" dirty="0">
                <a:solidFill>
                  <a:schemeClr val="tx1"/>
                </a:solidFill>
              </a:rPr>
              <a:t>быка </a:t>
            </a:r>
            <a:r>
              <a:rPr lang="ru-RU" sz="2000" dirty="0" smtClean="0">
                <a:solidFill>
                  <a:schemeClr val="tx1"/>
                </a:solidFill>
              </a:rPr>
              <a:t>гаура, протащил его по </a:t>
            </a:r>
            <a:r>
              <a:rPr lang="ru-RU" sz="2000" dirty="0">
                <a:solidFill>
                  <a:schemeClr val="tx1"/>
                </a:solidFill>
              </a:rPr>
              <a:t>земле почти 12 </a:t>
            </a:r>
            <a:r>
              <a:rPr lang="ru-RU" sz="2000" dirty="0" smtClean="0">
                <a:solidFill>
                  <a:schemeClr val="tx1"/>
                </a:solidFill>
              </a:rPr>
              <a:t>м. </a:t>
            </a:r>
            <a:r>
              <a:rPr lang="ru-RU" sz="2000" dirty="0">
                <a:solidFill>
                  <a:schemeClr val="tx1"/>
                </a:solidFill>
              </a:rPr>
              <a:t>13 человек  с места не могли сдвинуть тушу этого быка. Другой тигр загрыз лошадь и тащил ее по земле 500 м. </a:t>
            </a:r>
            <a:r>
              <a:rPr lang="ru-RU" sz="2000" dirty="0" smtClean="0">
                <a:solidFill>
                  <a:schemeClr val="tx1"/>
                </a:solidFill>
              </a:rPr>
              <a:t>Описан </a:t>
            </a:r>
            <a:r>
              <a:rPr lang="ru-RU" sz="2000" dirty="0">
                <a:solidFill>
                  <a:schemeClr val="tx1"/>
                </a:solidFill>
              </a:rPr>
              <a:t>случай, когда </a:t>
            </a:r>
            <a:r>
              <a:rPr lang="ru-RU" sz="2000" dirty="0" smtClean="0">
                <a:solidFill>
                  <a:schemeClr val="tx1"/>
                </a:solidFill>
              </a:rPr>
              <a:t>2 </a:t>
            </a:r>
            <a:r>
              <a:rPr lang="ru-RU" sz="2000" dirty="0">
                <a:solidFill>
                  <a:schemeClr val="tx1"/>
                </a:solidFill>
              </a:rPr>
              <a:t>тигра напали на взрослого слона и убили его. </a:t>
            </a:r>
            <a:r>
              <a:rPr lang="ru-RU" sz="2000" dirty="0" smtClean="0">
                <a:solidFill>
                  <a:schemeClr val="tx1"/>
                </a:solidFill>
              </a:rPr>
              <a:t>Но </a:t>
            </a:r>
            <a:r>
              <a:rPr lang="ru-RU" sz="2000" dirty="0">
                <a:solidFill>
                  <a:schemeClr val="tx1"/>
                </a:solidFill>
              </a:rPr>
              <a:t>когда тигр голоден, он ест грызунов, лягушек и даже ягоды. 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УДИВЛЯЕТ  на  КАЖДОМ  ШАГУ….</a:t>
            </a:r>
          </a:p>
        </p:txBody>
      </p:sp>
      <p:pic>
        <p:nvPicPr>
          <p:cNvPr id="12290" name="Picture 2" descr="http://farm2.static.flickr.com/1087/1117390656_267d7fd2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1945" y="3284984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1.bp.blogspot.com/-2T35HFaqfOI/UCEIwwENFkI/AAAAAAAAAwk/Coo3zNRjCwU/s1600/%D0%B3%D0%B0%D1%83%D1%8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7" y="3284984"/>
            <a:ext cx="325536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805264"/>
            <a:ext cx="41624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Narrow" pitchFamily="34" charset="0"/>
              </a:rPr>
              <a:t>Гаур достигает длины более </a:t>
            </a:r>
            <a:r>
              <a:rPr lang="ru-RU" dirty="0" smtClean="0">
                <a:latin typeface="Arial Narrow" pitchFamily="34" charset="0"/>
              </a:rPr>
              <a:t>3 м, высота </a:t>
            </a:r>
            <a:r>
              <a:rPr lang="ru-RU" dirty="0">
                <a:latin typeface="Arial Narrow" pitchFamily="34" charset="0"/>
              </a:rPr>
              <a:t>в </a:t>
            </a:r>
            <a:r>
              <a:rPr lang="ru-RU" dirty="0" smtClean="0">
                <a:latin typeface="Arial Narrow" pitchFamily="34" charset="0"/>
              </a:rPr>
              <a:t>холке </a:t>
            </a:r>
            <a:r>
              <a:rPr lang="ru-RU" dirty="0">
                <a:latin typeface="Arial Narrow" pitchFamily="34" charset="0"/>
              </a:rPr>
              <a:t>доходит до 2,2 м, а </a:t>
            </a:r>
            <a:r>
              <a:rPr lang="ru-RU" dirty="0" smtClean="0">
                <a:latin typeface="Arial Narrow" pitchFamily="34" charset="0"/>
              </a:rPr>
              <a:t>вес бывает более </a:t>
            </a:r>
            <a:r>
              <a:rPr lang="ru-RU" dirty="0">
                <a:latin typeface="Arial Narrow" pitchFamily="34" charset="0"/>
              </a:rPr>
              <a:t>1200 </a:t>
            </a:r>
            <a:r>
              <a:rPr lang="ru-RU" dirty="0" smtClean="0">
                <a:latin typeface="Arial Narrow" pitchFamily="34" charset="0"/>
              </a:rPr>
              <a:t>кг. Рога около 90 </a:t>
            </a:r>
            <a:r>
              <a:rPr lang="ru-RU" dirty="0">
                <a:latin typeface="Arial Narrow" pitchFamily="34" charset="0"/>
              </a:rPr>
              <a:t>см в </a:t>
            </a:r>
            <a:r>
              <a:rPr lang="ru-RU" dirty="0" smtClean="0">
                <a:latin typeface="Arial Narrow" pitchFamily="34" charset="0"/>
              </a:rPr>
              <a:t>длину.</a:t>
            </a:r>
            <a:endParaRPr lang="ru-RU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806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240</TotalTime>
  <Words>905</Words>
  <Application>Microsoft Office PowerPoint</Application>
  <PresentationFormat>Экран (4:3)</PresentationFormat>
  <Paragraphs>77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Decatur</vt:lpstr>
      <vt:lpstr>Просто удивительная кошка…</vt:lpstr>
      <vt:lpstr>УДИВЛЯЕТ  на  КАЖДОМ  ШАГУ….</vt:lpstr>
      <vt:lpstr>Слайд 3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УДИВЛЯЕТ  на  КАЖДОМ  ШАГУ….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Просто удивительная кошка…</dc:title>
  <cp:lastModifiedBy>Ёля</cp:lastModifiedBy>
  <cp:revision>23</cp:revision>
  <dcterms:modified xsi:type="dcterms:W3CDTF">2012-11-02T08:46:47Z</dcterms:modified>
</cp:coreProperties>
</file>