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9" r:id="rId3"/>
    <p:sldId id="270" r:id="rId4"/>
    <p:sldId id="271" r:id="rId5"/>
    <p:sldId id="257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085184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Направление:  математическое</a:t>
            </a:r>
          </a:p>
          <a:p>
            <a:endParaRPr lang="ru-RU" sz="2400" dirty="0"/>
          </a:p>
          <a:p>
            <a:r>
              <a:rPr lang="ru-RU" sz="2400" dirty="0"/>
              <a:t>Форма работы: проблемно - поисковая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00808"/>
            <a:ext cx="85057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Рациональные способы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устных вычислений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3717032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/>
                </a:solidFill>
              </a:rPr>
              <a:t>Для учащихся 4-11 классов</a:t>
            </a:r>
            <a:endParaRPr lang="ru-RU" sz="2800" dirty="0">
              <a:solidFill>
                <a:schemeClr val="accent6"/>
              </a:solidFill>
            </a:endParaRPr>
          </a:p>
        </p:txBody>
      </p:sp>
      <p:pic>
        <p:nvPicPr>
          <p:cNvPr id="6" name="Рисунок 5" descr="печать-кругла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00050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31933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11. Прием </a:t>
            </a:r>
            <a:r>
              <a:rPr lang="ru-RU" b="1" dirty="0">
                <a:latin typeface="Times New Roman"/>
                <a:ea typeface="Times New Roman"/>
              </a:rPr>
              <a:t>округления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.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173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+59 = 173 +60 –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1=233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– 1 =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132</a:t>
            </a:r>
          </a:p>
          <a:p>
            <a:pPr algn="ctr"/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12.Увеличение </a:t>
            </a:r>
            <a:r>
              <a:rPr lang="ru-RU" b="1" dirty="0">
                <a:latin typeface="Times New Roman"/>
                <a:ea typeface="Times New Roman"/>
              </a:rPr>
              <a:t>или уменьшение уменьшаемого и вычитаемого на одно и тоже число единиц.</a:t>
            </a:r>
            <a:endParaRPr lang="ru-RU" sz="2800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342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– 26 = (342 – 2) – (26 -2) = 340 – 24 =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316</a:t>
            </a:r>
          </a:p>
          <a:p>
            <a:pPr algn="ctr">
              <a:spcAft>
                <a:spcPts val="0"/>
              </a:spcAft>
            </a:pP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b="1" dirty="0" smtClean="0">
                <a:latin typeface="Times New Roman"/>
                <a:ea typeface="Times New Roman"/>
              </a:rPr>
              <a:t>12.Округление вычитаемого</a:t>
            </a:r>
          </a:p>
          <a:p>
            <a:pPr algn="ctr">
              <a:spcAft>
                <a:spcPts val="0"/>
              </a:spcAft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1285 – 296 = 1285 – (296 + 4) – 4 = 1285 – 300 +4 = 989.</a:t>
            </a:r>
          </a:p>
          <a:p>
            <a:pPr algn="ctr">
              <a:spcAft>
                <a:spcPts val="0"/>
              </a:spcAft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3284 – 252 = 3284 – (252 – 2) – 2 = 3284 – 250 – 2 = 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3034– </a:t>
            </a: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 = 3032.</a:t>
            </a:r>
          </a:p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21835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53102" y="1556792"/>
            <a:ext cx="463780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внимание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 descr="печать-кругла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00050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33165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7584" y="119675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 исследования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413338"/>
            <a:ext cx="74888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Изучить рациональные приемы вычислений, для производства которых достаточно устного счета или применения карандаша и бумаги, помочь себе и товарищам овладеть в совершенстве вычислительными навыками, развивая память и внимание.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3278074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83568" y="119675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исследования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2413338"/>
            <a:ext cx="79208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</a:t>
            </a:r>
            <a:r>
              <a:rPr lang="ru-RU" sz="2800" dirty="0" smtClean="0"/>
              <a:t>.</a:t>
            </a:r>
            <a:r>
              <a:rPr lang="en-US" sz="2800" dirty="0" smtClean="0"/>
              <a:t> </a:t>
            </a:r>
            <a:r>
              <a:rPr lang="ru-RU" sz="2800" dirty="0" smtClean="0"/>
              <a:t>Познакомиться </a:t>
            </a:r>
            <a:r>
              <a:rPr lang="ru-RU" sz="2800" dirty="0"/>
              <a:t>с методом скоростного вычисления Якова Трахтенберга</a:t>
            </a:r>
            <a:r>
              <a:rPr lang="ru-RU" sz="2800" dirty="0" smtClean="0"/>
              <a:t>;</a:t>
            </a:r>
          </a:p>
          <a:p>
            <a:endParaRPr lang="ru-RU" sz="2800" dirty="0"/>
          </a:p>
          <a:p>
            <a:r>
              <a:rPr lang="ru-RU" sz="2800" dirty="0"/>
              <a:t>2</a:t>
            </a:r>
            <a:r>
              <a:rPr lang="ru-RU" sz="2800" dirty="0" smtClean="0"/>
              <a:t>.</a:t>
            </a:r>
            <a:r>
              <a:rPr lang="en-US" sz="2800" dirty="0" smtClean="0"/>
              <a:t> </a:t>
            </a:r>
            <a:r>
              <a:rPr lang="ru-RU" sz="2800" dirty="0" smtClean="0"/>
              <a:t>Изучить </a:t>
            </a:r>
            <a:r>
              <a:rPr lang="ru-RU" sz="2800" dirty="0"/>
              <a:t>прием перекрестного умножения при действии с двузначными числами</a:t>
            </a:r>
            <a:r>
              <a:rPr lang="ru-RU" sz="2800" dirty="0" smtClean="0"/>
              <a:t>;</a:t>
            </a:r>
          </a:p>
          <a:p>
            <a:endParaRPr lang="ru-RU" sz="2800" dirty="0"/>
          </a:p>
          <a:p>
            <a:r>
              <a:rPr lang="ru-RU" sz="2800" dirty="0"/>
              <a:t>3</a:t>
            </a:r>
            <a:r>
              <a:rPr lang="ru-RU" sz="2800" dirty="0" smtClean="0"/>
              <a:t>.</a:t>
            </a:r>
            <a:r>
              <a:rPr lang="en-US" sz="2800" dirty="0" smtClean="0"/>
              <a:t> </a:t>
            </a:r>
            <a:r>
              <a:rPr lang="ru-RU" sz="2800" dirty="0" smtClean="0"/>
              <a:t>Познакомиться </a:t>
            </a:r>
            <a:r>
              <a:rPr lang="ru-RU" sz="2800" dirty="0"/>
              <a:t>с другими интересными приёмами устных вычислений.</a:t>
            </a:r>
          </a:p>
        </p:txBody>
      </p:sp>
    </p:spTree>
    <p:extLst>
      <p:ext uri="{BB962C8B-B14F-4D97-AF65-F5344CB8AC3E}">
        <p14:creationId xmlns="" xmlns:p14="http://schemas.microsoft.com/office/powerpoint/2010/main" val="41324924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15616" y="83671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исследования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2413337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Вычисления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800" dirty="0"/>
          </a:p>
          <a:p>
            <a:pPr marL="457200" indent="-457200">
              <a:buFont typeface="Arial" pitchFamily="34" charset="0"/>
              <a:buChar char="•"/>
            </a:pPr>
            <a:endParaRPr lang="ru-RU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 Анализ литературы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800" dirty="0"/>
          </a:p>
          <a:p>
            <a:pPr marL="457200" indent="-457200">
              <a:buFont typeface="Arial" pitchFamily="34" charset="0"/>
              <a:buChar char="•"/>
            </a:pPr>
            <a:endParaRPr lang="ru-RU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 Консультации </a:t>
            </a:r>
            <a:r>
              <a:rPr lang="ru-RU" sz="2800" dirty="0" smtClean="0"/>
              <a:t>учителя</a:t>
            </a:r>
            <a:endParaRPr lang="ru-RU" sz="2800" dirty="0"/>
          </a:p>
        </p:txBody>
      </p:sp>
      <p:pic>
        <p:nvPicPr>
          <p:cNvPr id="4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123" y="2048338"/>
            <a:ext cx="1008112" cy="10291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633" y="3706079"/>
            <a:ext cx="1428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im7-tub-ru.yandex.net/i?id=315028599-00-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679" y="5157192"/>
            <a:ext cx="1143000" cy="142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792465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Способы вычислений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097360"/>
            <a:ext cx="8136904" cy="5572000"/>
          </a:xfrm>
        </p:spPr>
        <p:txBody>
          <a:bodyPr>
            <a:normAutofit fontScale="85000" lnSpcReduction="20000"/>
          </a:bodyPr>
          <a:lstStyle/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Умножение на </a:t>
            </a:r>
            <a:r>
              <a:rPr lang="ru-RU" dirty="0">
                <a:latin typeface="+mj-lt"/>
              </a:rPr>
              <a:t>11 числа, сумма цифр которого не  </a:t>
            </a:r>
            <a:r>
              <a:rPr lang="ru-RU" dirty="0" smtClean="0">
                <a:latin typeface="+mj-lt"/>
              </a:rPr>
              <a:t>превышает 10</a:t>
            </a:r>
          </a:p>
          <a:p>
            <a:pPr indent="354013" algn="l">
              <a:buFont typeface="+mj-lt"/>
              <a:buAutoNum type="arabicPeriod"/>
            </a:pPr>
            <a:r>
              <a:rPr lang="ru-RU" dirty="0" smtClean="0">
                <a:latin typeface="+mj-lt"/>
              </a:rPr>
              <a:t>Умножение на 11 числа, сумма цифр которого больше 10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Умножение </a:t>
            </a:r>
            <a:r>
              <a:rPr lang="ru-RU" dirty="0">
                <a:latin typeface="+mj-lt"/>
              </a:rPr>
              <a:t>любого многозначного числа на </a:t>
            </a:r>
            <a:r>
              <a:rPr lang="ru-RU" dirty="0" smtClean="0">
                <a:latin typeface="+mj-lt"/>
              </a:rPr>
              <a:t>11</a:t>
            </a:r>
            <a:endParaRPr lang="ru-RU" dirty="0">
              <a:latin typeface="+mj-lt"/>
            </a:endParaRP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Умножение  </a:t>
            </a:r>
            <a:r>
              <a:rPr lang="ru-RU" dirty="0">
                <a:latin typeface="+mj-lt"/>
              </a:rPr>
              <a:t>многозначного числа на 111, 1111 и т.д.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Прием </a:t>
            </a:r>
            <a:r>
              <a:rPr lang="ru-RU" dirty="0">
                <a:latin typeface="+mj-lt"/>
              </a:rPr>
              <a:t>перекрестного умножения при действии с двузначными числами</a:t>
            </a:r>
            <a:r>
              <a:rPr lang="ru-RU" dirty="0" smtClean="0">
                <a:latin typeface="+mj-lt"/>
              </a:rPr>
              <a:t>.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Приемы </a:t>
            </a:r>
            <a:r>
              <a:rPr lang="ru-RU" dirty="0">
                <a:latin typeface="+mj-lt"/>
              </a:rPr>
              <a:t>умножения на 9 и 99.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Приемы </a:t>
            </a:r>
            <a:r>
              <a:rPr lang="ru-RU" dirty="0">
                <a:latin typeface="+mj-lt"/>
              </a:rPr>
              <a:t>умножения на 101, 1001.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Умножение </a:t>
            </a:r>
            <a:r>
              <a:rPr lang="ru-RU" dirty="0">
                <a:latin typeface="+mj-lt"/>
              </a:rPr>
              <a:t>на 25 (при условии, если 1 множитель делится на 4).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Умножение </a:t>
            </a:r>
            <a:r>
              <a:rPr lang="ru-RU" dirty="0">
                <a:latin typeface="+mj-lt"/>
              </a:rPr>
              <a:t>на 5, 50.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Поразрядное </a:t>
            </a:r>
            <a:r>
              <a:rPr lang="ru-RU" dirty="0">
                <a:latin typeface="+mj-lt"/>
              </a:rPr>
              <a:t>сложение.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Прием </a:t>
            </a:r>
            <a:r>
              <a:rPr lang="ru-RU" dirty="0">
                <a:latin typeface="+mj-lt"/>
              </a:rPr>
              <a:t>округления.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Увеличение </a:t>
            </a:r>
            <a:r>
              <a:rPr lang="ru-RU" dirty="0">
                <a:latin typeface="+mj-lt"/>
              </a:rPr>
              <a:t>или уменьшение уменьшаемого и вычитаемого на одно и тоже число единиц.</a:t>
            </a:r>
          </a:p>
          <a:p>
            <a:pPr marR="730250" indent="354013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Округление </a:t>
            </a:r>
            <a:r>
              <a:rPr lang="ru-RU" dirty="0">
                <a:latin typeface="+mj-lt"/>
              </a:rPr>
              <a:t>вычитаемого</a:t>
            </a:r>
          </a:p>
          <a:p>
            <a:pPr algn="l"/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8142261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152127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1.</a:t>
            </a:r>
            <a:r>
              <a:rPr lang="en-US" sz="2400" dirty="0" smtClean="0"/>
              <a:t> </a:t>
            </a:r>
            <a:r>
              <a:rPr lang="ru-RU" sz="2400" dirty="0" smtClean="0"/>
              <a:t>Умножение </a:t>
            </a:r>
            <a:r>
              <a:rPr lang="ru-RU" sz="2400" dirty="0"/>
              <a:t>на 11 числа,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сумма </a:t>
            </a:r>
            <a:r>
              <a:rPr lang="ru-RU" sz="2400" dirty="0"/>
              <a:t>цифр которого не  превышает 10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6984776" cy="864096"/>
          </a:xfrm>
        </p:spPr>
        <p:txBody>
          <a:bodyPr anchor="ctr" anchorCtr="0">
            <a:noAutofit/>
            <a:scene3d>
              <a:camera prst="orthographicFront">
                <a:rot lat="0" lon="21299999" rev="0"/>
              </a:camera>
              <a:lightRig rig="threePt" dir="t"/>
            </a:scene3d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72 х 11 = 7 (7+2) 2 = 792 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0486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chemeClr val="accent6"/>
                </a:solidFill>
                <a:latin typeface="+mj-lt"/>
              </a:rPr>
              <a:t>2.</a:t>
            </a:r>
            <a:r>
              <a:rPr lang="en-US" sz="2400" dirty="0" smtClean="0">
                <a:solidFill>
                  <a:schemeClr val="accent6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schemeClr val="accent6"/>
                </a:solidFill>
                <a:latin typeface="+mj-lt"/>
              </a:rPr>
              <a:t>Умножение </a:t>
            </a:r>
            <a:r>
              <a:rPr lang="ru-RU" sz="2400" dirty="0">
                <a:solidFill>
                  <a:schemeClr val="accent6"/>
                </a:solidFill>
                <a:latin typeface="+mj-lt"/>
              </a:rPr>
              <a:t>на 11 числа, сумма цифр которого больше 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2636912"/>
            <a:ext cx="6933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94х11=9(9+4)4=9(13)4=1034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3429000"/>
            <a:ext cx="7874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730250" lvl="0" algn="ctr">
              <a:spcBef>
                <a:spcPct val="20000"/>
              </a:spcBef>
            </a:pPr>
            <a:r>
              <a:rPr lang="ru-RU" sz="2400" dirty="0" smtClean="0">
                <a:latin typeface="+mj-lt"/>
                <a:ea typeface="Times New Roman"/>
              </a:rPr>
              <a:t>3.</a:t>
            </a:r>
            <a:r>
              <a:rPr lang="en-US" sz="2400" dirty="0" smtClean="0">
                <a:latin typeface="+mj-lt"/>
                <a:ea typeface="Times New Roman"/>
              </a:rPr>
              <a:t> </a:t>
            </a:r>
            <a:r>
              <a:rPr lang="ru-RU" sz="2400" dirty="0" smtClean="0">
                <a:latin typeface="+mj-lt"/>
                <a:ea typeface="Times New Roman"/>
              </a:rPr>
              <a:t>Умножение </a:t>
            </a:r>
            <a:r>
              <a:rPr lang="ru-RU" sz="2400" dirty="0">
                <a:latin typeface="+mj-lt"/>
                <a:ea typeface="Times New Roman"/>
              </a:rPr>
              <a:t>любого многозначного числа на 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3789040"/>
            <a:ext cx="87484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730250" algn="ctr">
              <a:spcAft>
                <a:spcPts val="0"/>
              </a:spcAft>
            </a:pP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>24579 </a:t>
            </a:r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>х 11 = </a:t>
            </a: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>270369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/>
            </a:r>
            <a:b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</a:b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>(</a:t>
            </a:r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>2 и 9, </a:t>
            </a: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>между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/>
            </a:r>
            <a:b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</a:b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>ними </a:t>
            </a:r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>с конца записываем ответы 7+9,5+7, 4+5, 2+4</a:t>
            </a: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imes New Roman"/>
              </a:rPr>
              <a:t>)    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+mj-lt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7082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i="1" u="sng" dirty="0" smtClean="0">
                <a:latin typeface="Times New Roman"/>
                <a:ea typeface="Times New Roman"/>
              </a:rPr>
              <a:t>4.Умножение  </a:t>
            </a:r>
            <a:r>
              <a:rPr lang="ru-RU" b="1" i="1" u="sng" dirty="0">
                <a:latin typeface="Times New Roman"/>
                <a:ea typeface="Times New Roman"/>
              </a:rPr>
              <a:t>многозначного числа на 111, 1111 и </a:t>
            </a:r>
            <a:r>
              <a:rPr lang="ru-RU" b="1" i="1" u="sng" dirty="0" smtClean="0">
                <a:latin typeface="Times New Roman"/>
                <a:ea typeface="Times New Roman"/>
              </a:rPr>
              <a:t>т.д</a:t>
            </a:r>
            <a:r>
              <a:rPr lang="ru-RU" b="1" i="1" u="sng" dirty="0">
                <a:solidFill>
                  <a:srgbClr val="333399"/>
                </a:solidFill>
                <a:latin typeface="Times New Roman"/>
                <a:ea typeface="Times New Roman"/>
              </a:rPr>
              <a:t>.</a:t>
            </a:r>
            <a:endParaRPr lang="ru-RU" b="1" i="1" u="sng" dirty="0" smtClean="0">
              <a:solidFill>
                <a:srgbClr val="333399"/>
              </a:solidFill>
              <a:latin typeface="Times New Roman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24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х 111 =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(2 + 4) (2+4) 4 =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2664 </a:t>
            </a:r>
          </a:p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24 х 1111 =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(2 +4) (2 +4) (2+4) 4 =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26664 </a:t>
            </a:r>
          </a:p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72 х 111111 =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7999992</a:t>
            </a:r>
          </a:p>
          <a:p>
            <a:pPr marR="730250" lvl="0" algn="ctr"/>
            <a:r>
              <a:rPr lang="ru-RU" b="1" dirty="0" smtClean="0">
                <a:latin typeface="Times New Roman"/>
                <a:ea typeface="Times New Roman"/>
              </a:rPr>
              <a:t>5.</a:t>
            </a:r>
            <a:r>
              <a:rPr lang="ru-RU" b="1" dirty="0">
                <a:solidFill>
                  <a:prstClr val="black">
                    <a:tint val="75000"/>
                  </a:prstClr>
                </a:solidFill>
                <a:latin typeface="Times New Roman"/>
                <a:ea typeface="Times New Roman"/>
              </a:rPr>
              <a:t> </a:t>
            </a:r>
            <a:r>
              <a:rPr lang="ru-RU" b="1" i="1" dirty="0">
                <a:latin typeface="Times New Roman"/>
                <a:ea typeface="Times New Roman"/>
              </a:rPr>
              <a:t>Прием перекрестного умножения при действии с двузначными числами.</a:t>
            </a:r>
            <a:endParaRPr lang="ru-RU" sz="2800" dirty="0">
              <a:latin typeface="Times New Roman"/>
              <a:ea typeface="Times New Roman"/>
            </a:endParaRPr>
          </a:p>
          <a:p>
            <a:pPr marR="730250" algn="ctr">
              <a:spcAft>
                <a:spcPts val="0"/>
              </a:spcAft>
            </a:pPr>
            <a:r>
              <a:rPr lang="ru-RU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24 </a:t>
            </a:r>
            <a:r>
              <a:rPr lang="ru-RU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х 32 = 768  </a:t>
            </a:r>
            <a:endParaRPr lang="ru-RU" sz="3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marR="730250" algn="ctr">
              <a:spcAft>
                <a:spcPts val="0"/>
              </a:spcAft>
            </a:pPr>
            <a:endParaRPr lang="ru-RU" sz="3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l">
              <a:spcAft>
                <a:spcPts val="0"/>
              </a:spcAft>
            </a:pPr>
            <a:r>
              <a:rPr lang="ru-RU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  </a:t>
            </a:r>
            <a:r>
              <a:rPr lang="ru-RU" sz="3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Последовательно </a:t>
            </a:r>
            <a:r>
              <a:rPr lang="ru-RU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производим следующие действия: </a:t>
            </a:r>
          </a:p>
          <a:p>
            <a:pPr algn="ctr">
              <a:spcAft>
                <a:spcPts val="0"/>
              </a:spcAft>
            </a:pPr>
            <a:r>
              <a:rPr lang="ru-RU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1.    </a:t>
            </a:r>
            <a:r>
              <a:rPr lang="ru-RU" sz="3000" b="1" dirty="0">
                <a:latin typeface="Times New Roman"/>
                <a:ea typeface="Times New Roman"/>
              </a:rPr>
              <a:t>4 х 2 = 8 </a:t>
            </a:r>
            <a:r>
              <a:rPr lang="ru-RU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– это последняя цифра результата.       </a:t>
            </a:r>
            <a:r>
              <a:rPr lang="ru-RU" sz="3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    2</a:t>
            </a:r>
            <a:r>
              <a:rPr lang="ru-RU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.   </a:t>
            </a:r>
            <a:r>
              <a:rPr lang="ru-RU" sz="3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  </a:t>
            </a:r>
            <a:r>
              <a:rPr lang="ru-RU" sz="3000" b="1" dirty="0">
                <a:latin typeface="Times New Roman"/>
                <a:ea typeface="Times New Roman"/>
              </a:rPr>
              <a:t>2 х 2 = 4; 4 х 3 = 12; 4 + 12 = 16.  </a:t>
            </a:r>
          </a:p>
          <a:p>
            <a:pPr algn="ctr">
              <a:spcAft>
                <a:spcPts val="0"/>
              </a:spcAft>
            </a:pPr>
            <a:r>
              <a:rPr lang="ru-RU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3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3000" dirty="0">
                <a:latin typeface="Times New Roman"/>
                <a:ea typeface="Times New Roman"/>
              </a:rPr>
              <a:t>6</a:t>
            </a:r>
            <a:r>
              <a:rPr lang="ru-RU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–  предпоследняя цифра в ответе, единицу запоминаем.</a:t>
            </a:r>
          </a:p>
          <a:p>
            <a:pPr algn="ctr">
              <a:spcAft>
                <a:spcPts val="0"/>
              </a:spcAft>
            </a:pPr>
            <a:r>
              <a:rPr lang="ru-RU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</a:t>
            </a:r>
            <a:r>
              <a:rPr lang="ru-RU" sz="3000" b="1" dirty="0">
                <a:latin typeface="Times New Roman"/>
                <a:ea typeface="Times New Roman"/>
              </a:rPr>
              <a:t>.    2 х 3 = 6,  6 + 1 = 7 </a:t>
            </a:r>
            <a:r>
              <a:rPr lang="ru-RU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– это первая цифра в ответе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.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04864"/>
            <a:ext cx="1656184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677769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6. Приемы умножения </a:t>
            </a:r>
            <a:r>
              <a:rPr lang="ru-RU" b="1" dirty="0">
                <a:latin typeface="Times New Roman"/>
                <a:ea typeface="Times New Roman"/>
              </a:rPr>
              <a:t>на </a:t>
            </a:r>
            <a:r>
              <a:rPr lang="ru-RU" b="1" dirty="0" smtClean="0">
                <a:latin typeface="Times New Roman"/>
                <a:ea typeface="Times New Roman"/>
              </a:rPr>
              <a:t>9.</a:t>
            </a: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                                                                </a:t>
            </a: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     26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х 9 =26 х (10 – 1) = 26 х 10 – 26 = 260 – 26 =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234</a:t>
            </a:r>
          </a:p>
          <a:p>
            <a:pPr algn="ctr">
              <a:spcAft>
                <a:spcPts val="0"/>
              </a:spcAft>
            </a:pP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 Приемы </a:t>
            </a:r>
            <a:r>
              <a:rPr lang="ru-RU" b="1" dirty="0">
                <a:latin typeface="Times New Roman"/>
                <a:ea typeface="Times New Roman"/>
              </a:rPr>
              <a:t>умножения </a:t>
            </a:r>
            <a:r>
              <a:rPr lang="ru-RU" b="1" dirty="0" smtClean="0">
                <a:latin typeface="Times New Roman"/>
                <a:ea typeface="Times New Roman"/>
              </a:rPr>
              <a:t>на </a:t>
            </a:r>
            <a:r>
              <a:rPr lang="ru-RU" b="1" dirty="0">
                <a:latin typeface="Times New Roman"/>
                <a:ea typeface="Times New Roman"/>
              </a:rPr>
              <a:t>99.</a:t>
            </a:r>
            <a:endParaRPr lang="ru-RU" sz="2800" b="1" dirty="0">
              <a:latin typeface="Times New Roman"/>
              <a:ea typeface="Times New Roman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                                                       </a:t>
            </a:r>
          </a:p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             68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х 99 = 68 х (100 – 1) = 6800 – 68 =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6732</a:t>
            </a:r>
          </a:p>
          <a:p>
            <a:pPr algn="ctr"/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b="1" dirty="0" smtClean="0">
                <a:latin typeface="Times New Roman"/>
                <a:ea typeface="Times New Roman"/>
              </a:rPr>
              <a:t>7.Приемы умножения на 101</a:t>
            </a:r>
            <a:endParaRPr lang="ru-RU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37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х 101 = 3700 + 37 =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3737</a:t>
            </a:r>
          </a:p>
          <a:p>
            <a:pPr algn="ctr">
              <a:spcAft>
                <a:spcPts val="0"/>
              </a:spcAft>
            </a:pP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b="1" dirty="0" smtClean="0">
                <a:latin typeface="Times New Roman"/>
                <a:ea typeface="Times New Roman"/>
              </a:rPr>
              <a:t>Приемы умножения на1001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.</a:t>
            </a:r>
          </a:p>
          <a:p>
            <a:pPr algn="ctr"/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73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х 1001 = 73000 + 73 =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73073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31724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8. Умножение </a:t>
            </a:r>
            <a:r>
              <a:rPr lang="ru-RU" b="1" dirty="0">
                <a:latin typeface="Times New Roman"/>
                <a:ea typeface="Times New Roman"/>
              </a:rPr>
              <a:t>на 25 (при условии</a:t>
            </a:r>
            <a:r>
              <a:rPr lang="ru-RU" b="1" dirty="0" smtClean="0">
                <a:latin typeface="Times New Roman"/>
                <a:ea typeface="Times New Roman"/>
              </a:rPr>
              <a:t>,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если 1 множитель делится на 4).</a:t>
            </a:r>
            <a:endParaRPr lang="ru-RU" sz="2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28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х 25 = 28 : 4 х 100 =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700</a:t>
            </a:r>
          </a:p>
          <a:p>
            <a:pPr algn="ctr">
              <a:spcAft>
                <a:spcPts val="0"/>
              </a:spcAft>
            </a:pP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b="1" dirty="0" smtClean="0">
                <a:latin typeface="Times New Roman"/>
                <a:ea typeface="Times New Roman"/>
              </a:rPr>
              <a:t>9. Умножение </a:t>
            </a:r>
            <a:r>
              <a:rPr lang="ru-RU" b="1" dirty="0">
                <a:latin typeface="Times New Roman"/>
                <a:ea typeface="Times New Roman"/>
              </a:rPr>
              <a:t>на </a:t>
            </a:r>
            <a:r>
              <a:rPr lang="ru-RU" b="1" dirty="0" smtClean="0">
                <a:latin typeface="Times New Roman"/>
                <a:ea typeface="Times New Roman"/>
              </a:rPr>
              <a:t>5</a:t>
            </a:r>
          </a:p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36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х 5 = (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36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: 2) х10 =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180</a:t>
            </a:r>
          </a:p>
          <a:p>
            <a:pPr algn="ctr"/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b="1" dirty="0" smtClean="0">
                <a:latin typeface="Times New Roman"/>
                <a:ea typeface="Times New Roman"/>
              </a:rPr>
              <a:t> Умножение на </a:t>
            </a:r>
            <a:r>
              <a:rPr lang="ru-RU" b="1" dirty="0">
                <a:latin typeface="Times New Roman"/>
                <a:ea typeface="Times New Roman"/>
              </a:rPr>
              <a:t>50</a:t>
            </a:r>
            <a:r>
              <a:rPr lang="ru-RU" b="1" dirty="0" smtClean="0">
                <a:latin typeface="Times New Roman"/>
                <a:ea typeface="Times New Roman"/>
              </a:rPr>
              <a:t>.</a:t>
            </a: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54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х 50 = (54 : 2) х 100 =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2700</a:t>
            </a:r>
          </a:p>
          <a:p>
            <a:pPr algn="ctr">
              <a:spcAft>
                <a:spcPts val="0"/>
              </a:spcAft>
            </a:pPr>
            <a:endParaRPr lang="ru-RU" sz="2800" dirty="0">
              <a:latin typeface="Times New Roman"/>
              <a:ea typeface="Times New Roman"/>
            </a:endParaRPr>
          </a:p>
          <a:p>
            <a:pPr algn="ctr"/>
            <a:r>
              <a:rPr lang="ru-RU" b="1" dirty="0" smtClean="0">
                <a:latin typeface="Times New Roman"/>
                <a:ea typeface="Times New Roman"/>
              </a:rPr>
              <a:t>10. Поразрядное </a:t>
            </a:r>
            <a:r>
              <a:rPr lang="ru-RU" b="1" dirty="0">
                <a:latin typeface="Times New Roman"/>
                <a:ea typeface="Times New Roman"/>
              </a:rPr>
              <a:t>сложение</a:t>
            </a:r>
            <a:r>
              <a:rPr lang="ru-RU" b="1" dirty="0" smtClean="0">
                <a:latin typeface="Times New Roman"/>
                <a:ea typeface="Times New Roman"/>
              </a:rPr>
              <a:t>.</a:t>
            </a:r>
          </a:p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26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+ 17 +85 +43 = (20 + 10 + 80 +40) + (6 +7 +5 +3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) =(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80 +20 +40 +10) + (7 +3 +6 +5) =150 +21 =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171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ea typeface="Times New Roman"/>
            </a:endParaRPr>
          </a:p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60503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</TotalTime>
  <Words>603</Words>
  <Application>Microsoft Office PowerPoint</Application>
  <PresentationFormat>Экран (4:3)</PresentationFormat>
  <Paragraphs>90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Способы вычислений</vt:lpstr>
      <vt:lpstr>1. Умножение на 11 числа,  сумма цифр которого не  превышает 10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ГБОУ ООШ  с. Старая Кармала    Руководитель         Платонова Нина Николаевна.</dc:title>
  <dc:creator>Александр</dc:creator>
  <cp:lastModifiedBy>Metod-kopilka.ru</cp:lastModifiedBy>
  <cp:revision>25</cp:revision>
  <dcterms:created xsi:type="dcterms:W3CDTF">2012-01-12T15:42:59Z</dcterms:created>
  <dcterms:modified xsi:type="dcterms:W3CDTF">2013-02-05T14:30:34Z</dcterms:modified>
</cp:coreProperties>
</file>