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77" r:id="rId3"/>
    <p:sldId id="257" r:id="rId4"/>
    <p:sldId id="261" r:id="rId5"/>
    <p:sldId id="258" r:id="rId6"/>
    <p:sldId id="259" r:id="rId7"/>
    <p:sldId id="260" r:id="rId8"/>
    <p:sldId id="262" r:id="rId9"/>
    <p:sldId id="265" r:id="rId10"/>
    <p:sldId id="268" r:id="rId11"/>
    <p:sldId id="267" r:id="rId12"/>
    <p:sldId id="271" r:id="rId13"/>
    <p:sldId id="266" r:id="rId14"/>
    <p:sldId id="270" r:id="rId15"/>
    <p:sldId id="274" r:id="rId16"/>
    <p:sldId id="273" r:id="rId17"/>
    <p:sldId id="272" r:id="rId18"/>
    <p:sldId id="276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70" d="100"/>
          <a:sy n="70" d="100"/>
        </p:scale>
        <p:origin x="-13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E9969-3BF1-4D40-B5EF-477A4760ED09}" type="datetimeFigureOut">
              <a:rPr lang="ru-RU" smtClean="0"/>
              <a:pPr/>
              <a:t>19.01.2014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BFE59-D5A6-4A2A-8602-EB3B6E6E069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BFE59-D5A6-4A2A-8602-EB3B6E6E069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d3283fafd9b0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85875" y="928688"/>
            <a:ext cx="6215063" cy="571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07154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457200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F368A8-6D16-4CEA-811D-DFC0807728F2}" type="datetimeFigureOut">
              <a:rPr lang="ru-RU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86C88-C23B-4142-9DA8-2DAAE95ECB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d3283fafd9b0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5275" y="4133850"/>
            <a:ext cx="18383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BF147-B177-406E-99F2-621655653BE5}" type="datetimeFigureOut">
              <a:rPr lang="ru-RU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C286C-C75C-4945-ADE1-F5D6494251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d3283fafd9b0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8150" y="4419600"/>
            <a:ext cx="18383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BC9A7-6CF2-4024-84B5-360C0E9F6D62}" type="datetimeFigureOut">
              <a:rPr lang="ru-RU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02D0A-72B7-47DC-A611-C5C8ED355C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d3283fafd9b0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50" y="4757738"/>
            <a:ext cx="20002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4FB60C-CCA4-4F36-A3F1-DE46B9799FFA}" type="datetimeFigureOut">
              <a:rPr lang="ru-RU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2226F2-6677-402E-A622-F7E36919CB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d3283fafd9b0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8" y="928688"/>
            <a:ext cx="4119562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8EBC3-BE3E-43FA-8AFD-52825D7F8A39}" type="datetimeFigureOut">
              <a:rPr lang="ru-RU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7FB814-ACCE-4FCE-8C7C-A5A47ED1C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d3283fafd9b0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50" y="4757738"/>
            <a:ext cx="20002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9E6D6-D415-4ECF-B3BB-069E249064AF}" type="datetimeFigureOut">
              <a:rPr lang="ru-RU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313067-E7F0-4685-8FFC-C636D3656B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d3283fafd9b0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50" y="4757738"/>
            <a:ext cx="20002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EAE0D3-F09A-4AF5-81F1-4B2BE8AE5580}" type="datetimeFigureOut">
              <a:rPr lang="ru-RU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9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B29CB-DF1E-4F9B-BE01-10D7676510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d3283fafd9b0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50" y="4757738"/>
            <a:ext cx="20002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60CCC-6108-46F1-B440-78A505C0E916}" type="datetimeFigureOut">
              <a:rPr lang="ru-RU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85C8AF-6EF8-4FCC-B537-604675F49A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d3283fafd9b0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50" y="4757738"/>
            <a:ext cx="20002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5F56B-6A58-4800-A741-2F93BE2A97D1}" type="datetimeFigureOut">
              <a:rPr lang="ru-RU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EACA3-E80B-4184-9189-BBB511FB7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d3283fafd9b0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50" y="4757738"/>
            <a:ext cx="20002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9FAB9-6ECA-4A9B-A908-6C6DE5800789}" type="datetimeFigureOut">
              <a:rPr lang="ru-RU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903AB-807D-45CF-A9FF-27770DA013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d3283fafd9b0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50" y="4757738"/>
            <a:ext cx="2000250" cy="183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9DE85-6503-4D7B-816B-ECF1C54650AF}" type="datetimeFigureOut">
              <a:rPr lang="ru-RU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F9CFB8-4ACC-4B6A-AB44-FC6C764A17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1F1DFC0-9C9E-4F89-9083-3FB987DE686C}" type="datetimeFigureOut">
              <a:rPr lang="ru-RU"/>
              <a:pPr>
                <a:defRPr/>
              </a:pPr>
              <a:t>19.01.2014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5D230E-16AB-4AB3-AF5A-BD1B33A313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p:transition spd="slow">
    <p:newsflash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 rot="600000">
            <a:off x="1438620" y="1161005"/>
            <a:ext cx="6095703" cy="1470025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1" hangingPunct="1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Нескучный задачник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786182" y="285728"/>
            <a:ext cx="4243469" cy="646331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  <a:t>Работа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  <a:latin typeface="Arial Black" pitchFamily="34" charset="0"/>
              </a:rPr>
              <a:t>Паничкиной Веры Викторо</a:t>
            </a:r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вны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34" y="214290"/>
            <a:ext cx="664373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Сидят три воробья на колокольне в Цюрихе. Один:</a:t>
            </a:r>
            <a:br>
              <a:rPr lang="ru-RU" sz="24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— Откуда вы, братцы?</a:t>
            </a:r>
            <a:br>
              <a:rPr lang="ru-RU" sz="24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Другой:</a:t>
            </a:r>
            <a:br>
              <a:rPr lang="ru-RU" sz="24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— Я из Америки. Смог, вонь, бензин — дышать невозможно!..</a:t>
            </a:r>
            <a:br>
              <a:rPr lang="ru-RU" sz="24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Третий:</a:t>
            </a:r>
            <a:br>
              <a:rPr lang="ru-RU" sz="24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— Я из Китая. Риса нет, воробьев травят... Надоело!</a:t>
            </a:r>
            <a:br>
              <a:rPr lang="ru-RU" sz="24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Первый:</a:t>
            </a:r>
            <a:br>
              <a:rPr lang="ru-RU" sz="24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— Нет, у нас в СССР и воздух пока еще чистый, и зерна на дорогах  навалом, и воробьев не бьют...</a:t>
            </a:r>
            <a:br>
              <a:rPr lang="ru-RU" sz="24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— Чего же ты сюда летел?</a:t>
            </a:r>
            <a:br>
              <a:rPr lang="ru-RU" sz="24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— Почирикать охота, братцы!</a:t>
            </a:r>
            <a:endParaRPr lang="ru-RU" sz="2400" b="1" dirty="0" smtClean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000636"/>
            <a:ext cx="6429420" cy="164305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Вопрос:</a:t>
            </a:r>
          </a:p>
          <a:p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1. Характерно ли это для периода «застоя»?</a:t>
            </a:r>
          </a:p>
          <a:p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2. Какое демократическое право отсутствовало в  СССР тогда?</a:t>
            </a:r>
          </a:p>
          <a:p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3.  Какое  общественное движение возникло?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9218" name="AutoShape 2" descr="http://miranimacii.ru/_ph/6/2/788001580.gi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http://im3-tub-ru.yandex.net/i?id=366535804-54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8" name="Picture 12" descr="Драка воробьев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13190" y="1"/>
            <a:ext cx="2330810" cy="185736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2" name="Picture 10" descr="http://ppt4web.ru/images/581/18059/310/img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0"/>
            <a:ext cx="5911884" cy="442438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500694" y="3643314"/>
            <a:ext cx="3643306" cy="107157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1. Да характерно. Период правления Л.И.Брежнева  1964-1982 гг.  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5929306"/>
            <a:ext cx="5214974" cy="928694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3.Движение  «диссидентство».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4643446"/>
            <a:ext cx="5214974" cy="92869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2.Речь идёт об отсутствии свободы слова.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23554" name="AutoShape 2" descr="http://im4-tub-ru.yandex.net/i?id=166091200-49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im1-tub-ru.yandex.net/i?id=496415370-50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1214422"/>
            <a:ext cx="9180221" cy="564357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85786" y="357167"/>
            <a:ext cx="81439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800" b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Никсон спрашивает  Брежнева:</a:t>
            </a:r>
            <a:br>
              <a:rPr lang="ru-RU" sz="2800" b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— Как вам удается организовать плановое централизованное снабжение такой огромной страны?</a:t>
            </a:r>
            <a:br>
              <a:rPr lang="ru-RU" sz="2800" b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— Все везем в Москву,  а оттуда сами развозят.</a:t>
            </a:r>
          </a:p>
          <a:p>
            <a:pPr lvl="0"/>
            <a:endParaRPr lang="ru-RU" sz="2800" b="1" dirty="0" smtClean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5429264"/>
            <a:ext cx="6715140" cy="142873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Вопросы:</a:t>
            </a:r>
          </a:p>
          <a:p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1.Какие кризисные явления в экономической сфере Советского Союза прослеживаются в этом диалоге?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6" name="Picture 6" descr="http://liubavyshka.ru/_ph/140/2/497677943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57950" y="4000504"/>
            <a:ext cx="2579706" cy="185738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http://im3-tub-ru.yandex.net/i?id=194456958-68-72&amp;n=2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0" name="Picture 4" descr="http://im1-tub-ru.yandex.net/i?id=450860017-25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691998"/>
            <a:ext cx="4643470" cy="3166002"/>
          </a:xfrm>
          <a:prstGeom prst="rect">
            <a:avLst/>
          </a:prstGeom>
          <a:noFill/>
        </p:spPr>
      </p:pic>
      <p:pic>
        <p:nvPicPr>
          <p:cNvPr id="24582" name="Picture 6" descr="http://im3-tub-ru.yandex.net/i?id=194456958-68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53002" y="0"/>
            <a:ext cx="4190997" cy="314324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28596" y="357166"/>
            <a:ext cx="4143404" cy="92869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Неэффективность советской экономической системы.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1857364"/>
            <a:ext cx="4143404" cy="128588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Тотальный дефицит.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86380" y="3429000"/>
            <a:ext cx="3857620" cy="114300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Ежегодное снижение темпов экономического развития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85786" y="357166"/>
            <a:ext cx="792961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buFont typeface="Wingdings" pitchFamily="2" charset="2"/>
              <a:buChar char="v"/>
            </a:pPr>
            <a:r>
              <a:rPr lang="ru-RU" sz="2400" b="1" dirty="0" smtClean="0">
                <a:latin typeface="Monotype Corsiva" pitchFamily="66" charset="0"/>
              </a:rPr>
              <a:t> Стоят по разные стороны границы советский и китайский пограничники. </a:t>
            </a:r>
          </a:p>
          <a:p>
            <a:r>
              <a:rPr lang="ru-RU" sz="2400" b="1" dirty="0" smtClean="0">
                <a:latin typeface="Monotype Corsiva" pitchFamily="66" charset="0"/>
              </a:rPr>
              <a:t>У советского – приказ «на провокацию не поддаваться». </a:t>
            </a:r>
          </a:p>
          <a:p>
            <a:r>
              <a:rPr lang="ru-RU" sz="2400" b="1" dirty="0" smtClean="0">
                <a:latin typeface="Monotype Corsiva" pitchFamily="66" charset="0"/>
              </a:rPr>
              <a:t>Вот китайский  солдат и говорит:</a:t>
            </a:r>
          </a:p>
          <a:p>
            <a:pPr>
              <a:buFontTx/>
              <a:buChar char="-"/>
            </a:pPr>
            <a:r>
              <a:rPr lang="ru-RU" sz="2400" b="1" dirty="0" smtClean="0">
                <a:latin typeface="Monotype Corsiva" pitchFamily="66" charset="0"/>
              </a:rPr>
              <a:t>Русский, русский, ты дурак!</a:t>
            </a:r>
          </a:p>
          <a:p>
            <a:r>
              <a:rPr lang="ru-RU" sz="2400" b="1" dirty="0" smtClean="0">
                <a:latin typeface="Monotype Corsiva" pitchFamily="66" charset="0"/>
              </a:rPr>
              <a:t>Советский солдат молчит. Китаец вновь:</a:t>
            </a:r>
          </a:p>
          <a:p>
            <a:pPr>
              <a:buFontTx/>
              <a:buChar char="-"/>
            </a:pPr>
            <a:r>
              <a:rPr lang="ru-RU" sz="2400" b="1" dirty="0" smtClean="0">
                <a:latin typeface="Monotype Corsiva" pitchFamily="66" charset="0"/>
              </a:rPr>
              <a:t>Русский, русский, а у вас ни  колбасы ни мяса в магазинах нет! </a:t>
            </a:r>
          </a:p>
          <a:p>
            <a:pPr>
              <a:buFontTx/>
              <a:buChar char="-"/>
            </a:pPr>
            <a:r>
              <a:rPr lang="ru-RU" sz="2400" b="1" dirty="0" smtClean="0">
                <a:latin typeface="Monotype Corsiva" pitchFamily="66" charset="0"/>
              </a:rPr>
              <a:t>Русский молчит, на провокацию не поддаётся.</a:t>
            </a:r>
          </a:p>
          <a:p>
            <a:r>
              <a:rPr lang="ru-RU" sz="2400" b="1" dirty="0" smtClean="0">
                <a:latin typeface="Monotype Corsiva" pitchFamily="66" charset="0"/>
              </a:rPr>
              <a:t>Китаец не унимается!:</a:t>
            </a:r>
          </a:p>
          <a:p>
            <a:pPr>
              <a:buFontTx/>
              <a:buChar char="-"/>
            </a:pPr>
            <a:r>
              <a:rPr lang="ru-RU" sz="2400" b="1" dirty="0" smtClean="0">
                <a:latin typeface="Monotype Corsiva" pitchFamily="66" charset="0"/>
              </a:rPr>
              <a:t>Русский, русский! А мы у вас Брежнева украдём!</a:t>
            </a:r>
          </a:p>
          <a:p>
            <a:r>
              <a:rPr lang="ru-RU" sz="2400" b="1" dirty="0" smtClean="0">
                <a:latin typeface="Monotype Corsiva" pitchFamily="66" charset="0"/>
              </a:rPr>
              <a:t>Тут-то  советский солдат не сдержался:</a:t>
            </a:r>
          </a:p>
          <a:p>
            <a:r>
              <a:rPr lang="ru-RU" sz="2400" b="1" dirty="0" smtClean="0">
                <a:latin typeface="Monotype Corsiva" pitchFamily="66" charset="0"/>
              </a:rPr>
              <a:t>- Ну и крадите, и у вас  ни мяса, ни колбасы не будет!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5072074"/>
            <a:ext cx="6000792" cy="1200329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Вопрос: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Какие внутри и внешне политические процессы в СССР характеризует данный анекдот!</a:t>
            </a:r>
            <a:endParaRPr lang="ru-RU" b="1" dirty="0">
              <a:solidFill>
                <a:schemeClr val="tx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Воспоминания о СССР в фотографиях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786190"/>
            <a:ext cx="4981312" cy="307181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628" y="3286124"/>
            <a:ext cx="4143372" cy="175432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u="sng" dirty="0" smtClean="0">
                <a:solidFill>
                  <a:schemeClr val="tx1"/>
                </a:solidFill>
                <a:latin typeface="Arial Black" pitchFamily="34" charset="0"/>
              </a:rPr>
              <a:t>Внешняя политика:</a:t>
            </a:r>
          </a:p>
          <a:p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- Осложнение  отношений с Китаем, инциденты на советско- китайской границе,(остров Даманский 1969 г.)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14290"/>
            <a:ext cx="4500594" cy="2308324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Внутренняя политика: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Arial Black" pitchFamily="34" charset="0"/>
              </a:rPr>
              <a:t>нерентабельность экономики: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Arial Black" pitchFamily="34" charset="0"/>
              </a:rPr>
              <a:t> закупки продовольствия за рубежом;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Arial Black" pitchFamily="34" charset="0"/>
              </a:rPr>
              <a:t> долгострой:</a:t>
            </a:r>
          </a:p>
          <a:p>
            <a:pPr>
              <a:buFontTx/>
              <a:buChar char="-"/>
            </a:pPr>
            <a:r>
              <a:rPr lang="ru-RU" b="1" dirty="0" smtClean="0">
                <a:latin typeface="Arial Black" pitchFamily="34" charset="0"/>
              </a:rPr>
              <a:t> отставание в НТП  </a:t>
            </a:r>
          </a:p>
          <a:p>
            <a:r>
              <a:rPr lang="ru-RU" b="1" dirty="0" smtClean="0">
                <a:latin typeface="Arial Black" pitchFamily="34" charset="0"/>
              </a:rPr>
              <a:t>от западных стран;</a:t>
            </a:r>
          </a:p>
          <a:p>
            <a:pPr>
              <a:buFontTx/>
              <a:buChar char="-"/>
            </a:pPr>
            <a:endParaRPr lang="ru-RU" b="1" dirty="0">
              <a:latin typeface="Arial Black" pitchFamily="34" charset="0"/>
            </a:endParaRPr>
          </a:p>
        </p:txBody>
      </p:sp>
      <p:pic>
        <p:nvPicPr>
          <p:cNvPr id="2" name="Picture 12" descr="http://im6-tub-ru.yandex.net/i?id=313967571-33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428604"/>
            <a:ext cx="4929190" cy="273844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428604"/>
            <a:ext cx="8334109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Monotype Corsiva" pitchFamily="66" charset="0"/>
              </a:rPr>
              <a:t>Один мужик решил пошутить с КГБ. Звонит с телефона – автомата: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Monotype Corsiva" pitchFamily="66" charset="0"/>
              </a:rPr>
              <a:t>Алло, это КеГеБе?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Monotype Corsiva" pitchFamily="66" charset="0"/>
              </a:rPr>
              <a:t> КГБ- отвечают.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Monotype Corsiva" pitchFamily="66" charset="0"/>
              </a:rPr>
              <a:t>Плохо работаешь, КеГеБе, -  и мужик кладёт трубку,  </a:t>
            </a:r>
          </a:p>
          <a:p>
            <a:r>
              <a:rPr lang="ru-RU" sz="2000" b="1" dirty="0" smtClean="0">
                <a:latin typeface="Monotype Corsiva" pitchFamily="66" charset="0"/>
              </a:rPr>
              <a:t>переезжает в другую часть города и вновь звонит с телефона-автомата: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Monotype Corsiva" pitchFamily="66" charset="0"/>
              </a:rPr>
              <a:t>Алло, это КеГеБе?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Monotype Corsiva" pitchFamily="66" charset="0"/>
              </a:rPr>
              <a:t>КГБ – отвечают.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Monotype Corsiva" pitchFamily="66" charset="0"/>
              </a:rPr>
              <a:t> Плохо работаешь КеГеБе, - и вновь бросает трубку. Колесит по городу,</a:t>
            </a:r>
          </a:p>
          <a:p>
            <a:r>
              <a:rPr lang="ru-RU" sz="2000" b="1" dirty="0" smtClean="0">
                <a:latin typeface="Monotype Corsiva" pitchFamily="66" charset="0"/>
              </a:rPr>
              <a:t> ищет новую будку телефона-автомата и вновь звонит.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Monotype Corsiva" pitchFamily="66" charset="0"/>
              </a:rPr>
              <a:t>КеГеБе? 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Monotype Corsiva" pitchFamily="66" charset="0"/>
              </a:rPr>
              <a:t>КГБ – отвечают.</a:t>
            </a:r>
          </a:p>
          <a:p>
            <a:pPr>
              <a:buFontTx/>
              <a:buChar char="-"/>
            </a:pPr>
            <a:r>
              <a:rPr lang="ru-RU" sz="2000" b="1" dirty="0" smtClean="0">
                <a:latin typeface="Monotype Corsiva" pitchFamily="66" charset="0"/>
              </a:rPr>
              <a:t>Плохо работаешь КеГеБе.</a:t>
            </a:r>
          </a:p>
          <a:p>
            <a:r>
              <a:rPr lang="ru-RU" sz="2000" b="1" dirty="0" smtClean="0">
                <a:latin typeface="Monotype Corsiva" pitchFamily="66" charset="0"/>
              </a:rPr>
              <a:t>Из-за спины по плечу мужику стучит человек в штатском и говорит:</a:t>
            </a:r>
          </a:p>
          <a:p>
            <a:r>
              <a:rPr lang="ru-RU" sz="2000" b="1" dirty="0" smtClean="0">
                <a:latin typeface="Monotype Corsiva" pitchFamily="66" charset="0"/>
              </a:rPr>
              <a:t>- Как можем, так и работаем!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14282" y="5643578"/>
            <a:ext cx="6215106" cy="923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>
                <a:latin typeface="Arial Black" pitchFamily="34" charset="0"/>
              </a:rPr>
              <a:t>Вопросы: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Arial Black" pitchFamily="34" charset="0"/>
              </a:rPr>
              <a:t>Как расшифровывается аббревиатура КГБ?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latin typeface="Arial Black" pitchFamily="34" charset="0"/>
              </a:rPr>
              <a:t>Чем занимался КГБ?</a:t>
            </a:r>
            <a:endParaRPr lang="ru-RU" b="1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28926" y="0"/>
            <a:ext cx="5929354" cy="175432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dirty="0" smtClean="0">
                <a:latin typeface="Arial Black" pitchFamily="34" charset="0"/>
              </a:rPr>
              <a:t>Комитет Государственной безопасности</a:t>
            </a:r>
          </a:p>
          <a:p>
            <a:pPr marL="342900" indent="-342900">
              <a:buFontTx/>
              <a:buAutoNum type="arabicPeriod"/>
            </a:pPr>
            <a:endParaRPr lang="ru-RU" dirty="0"/>
          </a:p>
          <a:p>
            <a:pPr marL="342900" indent="-342900">
              <a:buFontTx/>
              <a:buAutoNum type="arabicPeriod"/>
            </a:pPr>
            <a:r>
              <a:rPr lang="ru-RU" dirty="0" smtClean="0">
                <a:latin typeface="Arial Black" pitchFamily="34" charset="0"/>
              </a:rPr>
              <a:t>Орган государственной власти в СССР, выполняющий задачи  по защите коммунистического режима от внутренних и внешних врагов.</a:t>
            </a:r>
          </a:p>
        </p:txBody>
      </p:sp>
      <p:pic>
        <p:nvPicPr>
          <p:cNvPr id="3074" name="Picture 2" descr="Emblema KGB.sv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7984" y="1214422"/>
            <a:ext cx="2286016" cy="4406931"/>
          </a:xfrm>
          <a:prstGeom prst="rect">
            <a:avLst/>
          </a:prstGeom>
          <a:noFill/>
        </p:spPr>
      </p:pic>
      <p:pic>
        <p:nvPicPr>
          <p:cNvPr id="3076" name="Picture 4" descr="http://upload.wikimedia.org/wikipedia/commons/thumb/7/7c/RIAN_archive_101740_Yury_Andropov%2C_Chairman_of_KGB.jpg/230px-RIAN_archive_101740_Yury_Andropov%2C_Chairman_of_KG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2928926" cy="2648769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2643182"/>
            <a:ext cx="2928926" cy="110799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Arial Black" pitchFamily="34" charset="0"/>
              </a:rPr>
              <a:t>Ю.В.Андропов, </a:t>
            </a:r>
          </a:p>
          <a:p>
            <a:pPr algn="ctr"/>
            <a:r>
              <a:rPr lang="ru-RU" sz="1600" dirty="0" smtClean="0">
                <a:latin typeface="Arial Black" pitchFamily="34" charset="0"/>
              </a:rPr>
              <a:t>председатель КГБ</a:t>
            </a:r>
          </a:p>
          <a:p>
            <a:pPr algn="ctr"/>
            <a:r>
              <a:rPr lang="ru-RU" sz="1600" dirty="0" smtClean="0">
                <a:latin typeface="Arial Black" pitchFamily="34" charset="0"/>
              </a:rPr>
              <a:t>1967-1982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000232" y="4357694"/>
            <a:ext cx="6568637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Monotype Corsiva" pitchFamily="66" charset="0"/>
              </a:rPr>
              <a:t>Мой черный человек в костюме сером!..</a:t>
            </a:r>
          </a:p>
          <a:p>
            <a:r>
              <a:rPr lang="ru-RU" sz="2400" b="1" i="1" dirty="0" smtClean="0">
                <a:latin typeface="Monotype Corsiva" pitchFamily="66" charset="0"/>
              </a:rPr>
              <a:t>Он был министром, домуправом, офицером,</a:t>
            </a:r>
          </a:p>
          <a:p>
            <a:r>
              <a:rPr lang="ru-RU" sz="2400" b="1" i="1" dirty="0" smtClean="0">
                <a:latin typeface="Monotype Corsiva" pitchFamily="66" charset="0"/>
              </a:rPr>
              <a:t>Как злобный клоун он менял личины</a:t>
            </a:r>
          </a:p>
          <a:p>
            <a:r>
              <a:rPr lang="ru-RU" sz="2400" b="1" i="1" dirty="0" smtClean="0">
                <a:latin typeface="Monotype Corsiva" pitchFamily="66" charset="0"/>
              </a:rPr>
              <a:t>И бил под дых, внезапно, без причины.</a:t>
            </a:r>
            <a:r>
              <a:rPr lang="ru-RU" sz="2400" b="1" dirty="0" smtClean="0">
                <a:latin typeface="Monotype Corsiva" pitchFamily="66" charset="0"/>
              </a:rPr>
              <a:t> </a:t>
            </a:r>
          </a:p>
          <a:p>
            <a:endParaRPr lang="ru-RU" sz="2000" b="1" dirty="0" smtClean="0">
              <a:latin typeface="Monotype Corsiva" pitchFamily="66" charset="0"/>
            </a:endParaRPr>
          </a:p>
          <a:p>
            <a:r>
              <a:rPr lang="ru-RU" dirty="0" smtClean="0"/>
              <a:t>В. С. Высоцкий, «</a:t>
            </a:r>
            <a:r>
              <a:rPr lang="ru-RU" b="1" dirty="0" smtClean="0"/>
              <a:t>Черный человек</a:t>
            </a:r>
            <a:r>
              <a:rPr lang="ru-RU" dirty="0" smtClean="0"/>
              <a:t>»</a:t>
            </a:r>
            <a:endParaRPr lang="ru-RU" i="1" dirty="0" smtClean="0"/>
          </a:p>
          <a:p>
            <a:endParaRPr lang="ru-RU" i="1" dirty="0" smtClean="0"/>
          </a:p>
          <a:p>
            <a:endParaRPr lang="ru-RU" dirty="0"/>
          </a:p>
        </p:txBody>
      </p:sp>
      <p:pic>
        <p:nvPicPr>
          <p:cNvPr id="3078" name="Picture 6" descr="В. С. Высоцкий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1622" y="4357694"/>
            <a:ext cx="2006611" cy="228601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im1-tub-ru.yandex.net/i?id=477464662-10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7072329" cy="530424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5643578"/>
            <a:ext cx="6809878" cy="92333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endParaRPr lang="ru-RU" dirty="0" smtClean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Назовите положительные стороны жизни в СССР.</a:t>
            </a:r>
          </a:p>
          <a:p>
            <a:endParaRPr lang="ru-RU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C:\Documents and Settings\User\Рабочий стол\Фото школа\Выпуск 2012\Последний звонок\DSC0725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601830"/>
            <a:ext cx="6357982" cy="425617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500034" y="928670"/>
            <a:ext cx="785818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Arial Black" pitchFamily="34" charset="0"/>
              </a:rPr>
              <a:t>Паничкина Вера Викторовна,</a:t>
            </a:r>
          </a:p>
          <a:p>
            <a:pPr algn="ctr"/>
            <a:r>
              <a:rPr lang="ru-RU" b="1" dirty="0" smtClean="0">
                <a:latin typeface="Arial Black" pitchFamily="34" charset="0"/>
              </a:rPr>
              <a:t> учитель истории и обществознания</a:t>
            </a:r>
          </a:p>
          <a:p>
            <a:pPr algn="ctr"/>
            <a:r>
              <a:rPr lang="ru-RU" b="1" dirty="0" smtClean="0">
                <a:latin typeface="Arial Black" pitchFamily="34" charset="0"/>
              </a:rPr>
              <a:t>Филиал МБОУ Ржаксинской СОШ №2 им. Героя Советского Союза Г.А.Пономарёва в с.Каменка</a:t>
            </a:r>
            <a:endParaRPr lang="ru-RU" b="1" dirty="0"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5.goodfon.ru/wallpaper/previews-middle/921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8067193" cy="5143512"/>
          </a:xfrm>
          <a:prstGeom prst="rect">
            <a:avLst/>
          </a:prstGeom>
          <a:noFill/>
        </p:spPr>
      </p:pic>
      <p:sp>
        <p:nvSpPr>
          <p:cNvPr id="14338" name="Заголовок 5"/>
          <p:cNvSpPr>
            <a:spLocks noGrp="1"/>
          </p:cNvSpPr>
          <p:nvPr>
            <p:ph type="title"/>
          </p:nvPr>
        </p:nvSpPr>
        <p:spPr>
          <a:xfrm>
            <a:off x="857224" y="4929174"/>
            <a:ext cx="5786478" cy="192882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FF0000"/>
                </a:solidFill>
                <a:latin typeface="Arial Black" pitchFamily="34" charset="0"/>
              </a:rPr>
              <a:t>СССР В АНЕКДОТАХ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liubavyshka.ru/_ph/59/2/196105979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24649" y="5000636"/>
            <a:ext cx="2619351" cy="1571612"/>
          </a:xfrm>
          <a:prstGeom prst="rect">
            <a:avLst/>
          </a:prstGeom>
          <a:noFill/>
        </p:spPr>
      </p:pic>
      <p:sp>
        <p:nvSpPr>
          <p:cNvPr id="14339" name="Содержимое 6"/>
          <p:cNvSpPr>
            <a:spLocks noGrp="1"/>
          </p:cNvSpPr>
          <p:nvPr>
            <p:ph idx="1"/>
          </p:nvPr>
        </p:nvSpPr>
        <p:spPr>
          <a:xfrm>
            <a:off x="500034" y="285728"/>
            <a:ext cx="8429684" cy="3929090"/>
          </a:xfrm>
        </p:spPr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 sz="2400" b="1" dirty="0" smtClean="0">
                <a:latin typeface="Monotype Corsiva" pitchFamily="66" charset="0"/>
              </a:rPr>
              <a:t>Едут в поезде Ленин, Сталин и Брежнев. Вдруг, поезд останавливается. Они выходят посмотреть. Оказалось поломка путей сообщения. Ленин обращается к рабочим: «Товарищи! Все на коммунистический субботник». Рабочие починили пути. Едут дальше. Опять поломка. Очередь Сталина. Сталин приказывает пару-тройку рабочих расстрелять, остальные быстро починили пути. Вновь едут. И вновь перед поездом  поломка. Пришла очередь Брежнева.</a:t>
            </a:r>
          </a:p>
          <a:p>
            <a:pPr eaLnBrk="1" hangingPunct="1">
              <a:buNone/>
            </a:pPr>
            <a:r>
              <a:rPr lang="ru-RU" sz="2400" b="1" dirty="0" smtClean="0">
                <a:latin typeface="Monotype Corsiva" pitchFamily="66" charset="0"/>
              </a:rPr>
              <a:t>Брежнев приказал  хорошие  рельсы и шпалы сзади поезда  взять и вперёд поставить.</a:t>
            </a:r>
          </a:p>
          <a:p>
            <a:pPr eaLnBrk="1" hangingPunct="1">
              <a:buFont typeface="Wingdings" pitchFamily="2" charset="2"/>
              <a:buChar char="v"/>
            </a:pPr>
            <a:endParaRPr lang="ru-RU" sz="28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Char char="v"/>
            </a:pPr>
            <a:endParaRPr lang="ru-RU" sz="2800" b="1" dirty="0" smtClean="0"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Char char="v"/>
            </a:pPr>
            <a:endParaRPr lang="ru-RU" sz="2800" b="1" dirty="0" smtClean="0">
              <a:latin typeface="Monotype Corsiva" pitchFamily="66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4357694"/>
            <a:ext cx="6500858" cy="200026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hangingPunct="1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ВОПРОС:</a:t>
            </a:r>
          </a:p>
          <a:p>
            <a:pPr eaLnBrk="1" hangingPunct="1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1.Какие кризисные явления  в экономической сфере  характерны для периода правления</a:t>
            </a:r>
          </a:p>
          <a:p>
            <a:pPr eaLnBrk="1" hangingPunct="1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 Л.И.Брежнева</a:t>
            </a:r>
          </a:p>
          <a:p>
            <a:pPr eaLnBrk="1" hangingPunct="1">
              <a:buNone/>
            </a:pPr>
            <a:r>
              <a:rPr lang="ru-RU" sz="2400" b="1" dirty="0" smtClean="0">
                <a:solidFill>
                  <a:schemeClr val="bg1"/>
                </a:solidFill>
              </a:rPr>
              <a:t>2. Как  называется этот период в истории СССР?</a:t>
            </a: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57224" y="285728"/>
            <a:ext cx="5500726" cy="10001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itchFamily="34" charset="0"/>
              </a:rPr>
              <a:t>1.  Приоритет экстенсивных форм экономического развития.</a:t>
            </a:r>
            <a:endParaRPr lang="ru-RU" sz="2000" dirty="0"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00464" y="1428736"/>
            <a:ext cx="5143536" cy="92869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Arial Black" pitchFamily="34" charset="0"/>
              </a:rPr>
              <a:t>2. «Застой»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1028" name="Picture 4" descr="http://im5-tub-ru.yandex.net/i?id=150306204-69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643182"/>
            <a:ext cx="6158892" cy="378620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5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1582750"/>
          </a:xfrm>
        </p:spPr>
        <p:txBody>
          <a:bodyPr/>
          <a:lstStyle/>
          <a:p>
            <a:pPr algn="l" eaLnBrk="1" hangingPunct="1">
              <a:buFont typeface="Wingdings" pitchFamily="2" charset="2"/>
              <a:buChar char="v"/>
            </a:pPr>
            <a:r>
              <a:rPr lang="ru-RU" sz="2800" b="1" dirty="0" smtClean="0">
                <a:latin typeface="Monotype Corsiva" pitchFamily="66" charset="0"/>
              </a:rPr>
              <a:t>-  Говорят, что Леониду Ильичу сделали операцию.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- Да? А какую?</a:t>
            </a:r>
            <a:br>
              <a:rPr lang="ru-RU" sz="2800" b="1" dirty="0" smtClean="0">
                <a:latin typeface="Monotype Corsiva" pitchFamily="66" charset="0"/>
              </a:rPr>
            </a:br>
            <a:r>
              <a:rPr lang="ru-RU" sz="2800" b="1" dirty="0" smtClean="0">
                <a:latin typeface="Monotype Corsiva" pitchFamily="66" charset="0"/>
              </a:rPr>
              <a:t>_- По расширению грудной клетки. Ордена не </a:t>
            </a:r>
            <a:r>
              <a:rPr lang="ru-RU" sz="2800" b="1" smtClean="0">
                <a:latin typeface="Monotype Corsiva" pitchFamily="66" charset="0"/>
              </a:rPr>
              <a:t>умещаются .</a:t>
            </a:r>
            <a:endParaRPr lang="ru-RU" sz="2800" b="1" dirty="0" smtClean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0" y="2285992"/>
            <a:ext cx="4143404" cy="250033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Вопрос:</a:t>
            </a:r>
          </a:p>
          <a:p>
            <a:r>
              <a:rPr lang="ru-RU" sz="2400" dirty="0" smtClean="0">
                <a:latin typeface="Arial Black" pitchFamily="34" charset="0"/>
              </a:rPr>
              <a:t>1.Как характеризуется  Л.И.Брежнев в данном диалоге?</a:t>
            </a:r>
          </a:p>
          <a:p>
            <a:endParaRPr lang="ru-RU" dirty="0"/>
          </a:p>
        </p:txBody>
      </p:sp>
      <p:pic>
        <p:nvPicPr>
          <p:cNvPr id="6" name="Picture 2" descr="http://www.arche.by/get_img?ImageWidth=430&amp;ImageHeight=315&amp;ImageId=10679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3357562"/>
            <a:ext cx="4671247" cy="308519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members.abunawaf.com/yaba3dhom/20070917/oxo_1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929066"/>
            <a:ext cx="5187485" cy="292893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6248" y="357167"/>
            <a:ext cx="4643470" cy="424731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Геронтократия:</a:t>
            </a:r>
          </a:p>
          <a:p>
            <a:pPr>
              <a:buFontTx/>
              <a:buChar char="-"/>
            </a:pPr>
            <a:endParaRPr lang="ru-RU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Отсутствие ротации кадров;</a:t>
            </a:r>
          </a:p>
          <a:p>
            <a:pPr>
              <a:buFontTx/>
              <a:buChar char="-"/>
            </a:pPr>
            <a:endParaRPr lang="ru-RU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 </a:t>
            </a: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Брежнев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 известен как один из рекордсменов по числу различных </a:t>
            </a: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наград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 среди государственных деятелей XX века.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У </a:t>
            </a: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Брежнева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 было более 200 </a:t>
            </a: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наград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! «</a:t>
            </a: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Брежнев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 был </a:t>
            </a:r>
            <a:r>
              <a:rPr lang="ru-RU" b="1" dirty="0" smtClean="0">
                <a:solidFill>
                  <a:schemeClr val="tx1"/>
                </a:solidFill>
                <a:latin typeface="Arial Black" pitchFamily="34" charset="0"/>
              </a:rPr>
              <a:t>награжден </a:t>
            </a:r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всеми орденами СССР, кроме ордена «Мать-героиня».</a:t>
            </a:r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285728"/>
            <a:ext cx="2878838" cy="3540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285728"/>
            <a:ext cx="4143404" cy="35719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 pitchFamily="2" charset="2"/>
              <a:buChar char="v"/>
            </a:pPr>
            <a:r>
              <a:rPr lang="uk-UA" sz="28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- За что  сняли  Хрущева?</a:t>
            </a:r>
            <a:br>
              <a:rPr lang="uk-UA" sz="28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lang="uk-UA" sz="28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- За семь “ к": </a:t>
            </a:r>
          </a:p>
          <a:p>
            <a:pPr marL="514350" lvl="0" indent="-514350">
              <a:buFont typeface="+mj-lt"/>
              <a:buAutoNum type="arabicPeriod"/>
            </a:pPr>
            <a:r>
              <a:rPr lang="uk-UA" sz="28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культ</a:t>
            </a:r>
          </a:p>
          <a:p>
            <a:pPr marL="514350" lvl="0" indent="-514350">
              <a:buFont typeface="+mj-lt"/>
              <a:buAutoNum type="arabicPeriod"/>
            </a:pPr>
            <a:r>
              <a:rPr lang="uk-UA" sz="2800" b="1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“камунизьм”</a:t>
            </a:r>
            <a:endParaRPr lang="uk-UA" sz="2800" b="1" dirty="0" smtClean="0">
              <a:solidFill>
                <a:srgbClr val="000000"/>
              </a:solidFill>
              <a:latin typeface="Monotype Corsiva" pitchFamily="66" charset="0"/>
              <a:ea typeface="Times New Roman" pitchFamily="18" charset="0"/>
              <a:cs typeface="Times New Roman" pitchFamily="18" charset="0"/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uk-UA" sz="28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кукурузу</a:t>
            </a:r>
          </a:p>
          <a:p>
            <a:pPr marL="514350" lvl="0" indent="-514350">
              <a:buFont typeface="+mj-lt"/>
              <a:buAutoNum type="arabicPeriod"/>
            </a:pPr>
            <a:r>
              <a:rPr lang="uk-UA" sz="28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Китай</a:t>
            </a:r>
          </a:p>
          <a:p>
            <a:pPr marL="514350" lvl="0" indent="-514350">
              <a:buFont typeface="+mj-lt"/>
              <a:buAutoNum type="arabicPeriod"/>
            </a:pPr>
            <a:r>
              <a:rPr lang="uk-UA" sz="28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кубинский  кризис и </a:t>
            </a:r>
          </a:p>
          <a:p>
            <a:pPr marL="514350" lvl="0" indent="-514350">
              <a:buFont typeface="+mj-lt"/>
              <a:buAutoNum type="arabicPeriod"/>
            </a:pPr>
            <a:r>
              <a:rPr lang="uk-UA" sz="2800" b="1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“кузькину</a:t>
            </a:r>
            <a:r>
              <a:rPr lang="uk-UA" sz="2800" b="1" dirty="0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uk-UA" sz="2800" b="1" dirty="0" err="1" smtClean="0">
                <a:solidFill>
                  <a:srgbClr val="0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мать”</a:t>
            </a:r>
            <a:endParaRPr lang="uk-UA" sz="2800" b="1" dirty="0" smtClean="0">
              <a:latin typeface="Monotype Corsiva" pitchFamily="66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4357694"/>
            <a:ext cx="6357982" cy="214314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Arial Black" pitchFamily="34" charset="0"/>
              </a:rPr>
              <a:t>ВОПРОС:</a:t>
            </a:r>
          </a:p>
          <a:p>
            <a:pPr algn="ctr"/>
            <a:r>
              <a:rPr lang="ru-RU" sz="2400" dirty="0" smtClean="0">
                <a:latin typeface="Arial Black" pitchFamily="34" charset="0"/>
              </a:rPr>
              <a:t>- О каких событиях периода Н.С.Хрущёва  идёт речь?</a:t>
            </a:r>
          </a:p>
          <a:p>
            <a:endParaRPr lang="ru-RU" sz="2400" dirty="0">
              <a:latin typeface="Arial Black" pitchFamily="34" charset="0"/>
            </a:endParaRPr>
          </a:p>
        </p:txBody>
      </p:sp>
      <p:grpSp>
        <p:nvGrpSpPr>
          <p:cNvPr id="9" name="Группа 7"/>
          <p:cNvGrpSpPr>
            <a:grpSpLocks/>
          </p:cNvGrpSpPr>
          <p:nvPr/>
        </p:nvGrpSpPr>
        <p:grpSpPr bwMode="auto">
          <a:xfrm>
            <a:off x="4786314" y="0"/>
            <a:ext cx="4357686" cy="3929066"/>
            <a:chOff x="500034" y="2786058"/>
            <a:chExt cx="3429024" cy="2624253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500034" y="2786058"/>
              <a:ext cx="3429024" cy="2624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714348" y="5000636"/>
              <a:ext cx="3071834" cy="242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endParaRPr lang="ru-RU" b="1" dirty="0">
                <a:solidFill>
                  <a:srgbClr val="FF0000"/>
                </a:solidFill>
                <a:latin typeface="Calibri" pitchFamily="34" charset="0"/>
              </a:endParaRPr>
            </a:p>
          </p:txBody>
        </p:sp>
      </p:grpSp>
    </p:spTree>
  </p:cSld>
  <p:clrMapOvr>
    <a:masterClrMapping/>
  </p:clrMapOvr>
  <p:transition spd="slow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://im0-tub-ru.yandex.net/i?id=378166393-56-72&amp;n=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48" y="3071810"/>
            <a:ext cx="2571768" cy="264222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357166"/>
            <a:ext cx="3857652" cy="7858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1.  Разоблачение культа личности (1956 г.)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428736"/>
            <a:ext cx="3786214" cy="71438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2.Обещание народу скорого коммунизма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357430"/>
            <a:ext cx="3857652" cy="785818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3.Необоснованное расширение посевов кукурузы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571876"/>
            <a:ext cx="3786214" cy="92869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4.Ухудшение отношений с Китаем (с 1960 г.)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4714884"/>
            <a:ext cx="3857652" cy="857256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5.Ядерное противостояние СССР и США (1962г.)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14612" y="5786454"/>
            <a:ext cx="3714776" cy="857256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 Black" pitchFamily="34" charset="0"/>
              </a:rPr>
              <a:t>6.Конфликтные ситуации в международных отношениях.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25602" name="Picture 2" descr="http://im6-tub-ru.yandex.net/i?id=159237140-41-72&amp;n=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67310" y="0"/>
            <a:ext cx="3876690" cy="314326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Нескучный задачник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Нескучный задачник</Template>
  <TotalTime>537</TotalTime>
  <Words>671</Words>
  <Application>Microsoft Office PowerPoint</Application>
  <PresentationFormat>Экран (4:3)</PresentationFormat>
  <Paragraphs>107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Нескучный задачник</vt:lpstr>
      <vt:lpstr>Нескучный задачник</vt:lpstr>
      <vt:lpstr>Слайд 2</vt:lpstr>
      <vt:lpstr>СССР В АНЕКДОТАХ</vt:lpstr>
      <vt:lpstr>Слайд 4</vt:lpstr>
      <vt:lpstr>Слайд 5</vt:lpstr>
      <vt:lpstr>-  Говорят, что Леониду Ильичу сделали операцию. - Да? А какую? _- По расширению грудной клетки. Ордена не умещаются .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Нескучный задачник</dc:title>
  <dc:creator>User</dc:creator>
  <cp:lastModifiedBy>Ёля</cp:lastModifiedBy>
  <cp:revision>59</cp:revision>
  <dcterms:created xsi:type="dcterms:W3CDTF">2013-11-20T15:51:40Z</dcterms:created>
  <dcterms:modified xsi:type="dcterms:W3CDTF">2014-01-19T06:40:57Z</dcterms:modified>
</cp:coreProperties>
</file>